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7" r:id="rId1"/>
  </p:sldMasterIdLst>
  <p:notesMasterIdLst>
    <p:notesMasterId r:id="rId26"/>
  </p:notesMasterIdLst>
  <p:sldIdLst>
    <p:sldId id="256" r:id="rId2"/>
    <p:sldId id="343" r:id="rId3"/>
    <p:sldId id="299" r:id="rId4"/>
    <p:sldId id="331" r:id="rId5"/>
    <p:sldId id="300" r:id="rId6"/>
    <p:sldId id="335" r:id="rId7"/>
    <p:sldId id="332" r:id="rId8"/>
    <p:sldId id="341" r:id="rId9"/>
    <p:sldId id="337" r:id="rId10"/>
    <p:sldId id="342" r:id="rId11"/>
    <p:sldId id="340" r:id="rId12"/>
    <p:sldId id="344" r:id="rId13"/>
    <p:sldId id="345" r:id="rId14"/>
    <p:sldId id="356" r:id="rId15"/>
    <p:sldId id="346" r:id="rId16"/>
    <p:sldId id="347" r:id="rId17"/>
    <p:sldId id="348" r:id="rId18"/>
    <p:sldId id="355" r:id="rId19"/>
    <p:sldId id="349" r:id="rId20"/>
    <p:sldId id="350" r:id="rId21"/>
    <p:sldId id="357" r:id="rId22"/>
    <p:sldId id="351" r:id="rId23"/>
    <p:sldId id="354" r:id="rId24"/>
    <p:sldId id="352" r:id="rId25"/>
  </p:sldIdLst>
  <p:sldSz cx="20104100" cy="11309350"/>
  <p:notesSz cx="20104100" cy="1130935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Quicksand" panose="020B0604020202020204" charset="0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424" autoAdjust="0"/>
  </p:normalViewPr>
  <p:slideViewPr>
    <p:cSldViewPr snapToGrid="0">
      <p:cViewPr varScale="1">
        <p:scale>
          <a:sx n="62" d="100"/>
          <a:sy n="62" d="100"/>
        </p:scale>
        <p:origin x="9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0FAC36-B06F-45C5-98F5-6E3940E80C6A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207451C-8F0C-46E8-BB9D-EEAC9C5EA7B4}">
      <dgm:prSet phldrT="[Text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sz="2400" dirty="0">
              <a:latin typeface="Quicksand" panose="020B0604020202020204" charset="0"/>
            </a:rPr>
            <a:t>Write a test that fails.</a:t>
          </a:r>
        </a:p>
      </dgm:t>
    </dgm:pt>
    <dgm:pt modelId="{D741442A-F424-41F1-9C75-F4E03979C4BB}" type="parTrans" cxnId="{CAE33026-C6D0-41CC-A6DC-3A3DD4F52C71}">
      <dgm:prSet/>
      <dgm:spPr/>
      <dgm:t>
        <a:bodyPr/>
        <a:lstStyle/>
        <a:p>
          <a:endParaRPr lang="en-GB"/>
        </a:p>
      </dgm:t>
    </dgm:pt>
    <dgm:pt modelId="{37F7AAE1-B181-4D35-85D8-0D0C54147F51}" type="sibTrans" cxnId="{CAE33026-C6D0-41CC-A6DC-3A3DD4F52C71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GB"/>
        </a:p>
      </dgm:t>
    </dgm:pt>
    <dgm:pt modelId="{B993DF55-2768-4BFB-ADFC-32188DD3AFB5}">
      <dgm:prSet phldrT="[Text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accent3"/>
              </a:solidFill>
              <a:latin typeface="Quicksand" panose="020B0604020202020204" charset="0"/>
              <a:ea typeface="+mn-ea"/>
              <a:cs typeface="+mn-cs"/>
            </a:rPr>
            <a:t>Write code to make the test pass.</a:t>
          </a:r>
        </a:p>
      </dgm:t>
    </dgm:pt>
    <dgm:pt modelId="{177F763B-E571-4EC5-9E0A-57597BC4C508}" type="sibTrans" cxnId="{530C7E9B-ACC6-4D99-9A41-2FA5DCD02EEA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GB"/>
        </a:p>
      </dgm:t>
    </dgm:pt>
    <dgm:pt modelId="{3E703F4B-B8BA-41CE-A2F2-BC9048F5DA34}" type="parTrans" cxnId="{530C7E9B-ACC6-4D99-9A41-2FA5DCD02EEA}">
      <dgm:prSet/>
      <dgm:spPr/>
      <dgm:t>
        <a:bodyPr/>
        <a:lstStyle/>
        <a:p>
          <a:endParaRPr lang="en-GB"/>
        </a:p>
      </dgm:t>
    </dgm:pt>
    <dgm:pt modelId="{24549E34-6654-49F4-A582-675D59698881}" type="pres">
      <dgm:prSet presAssocID="{9D0FAC36-B06F-45C5-98F5-6E3940E80C6A}" presName="cycle" presStyleCnt="0">
        <dgm:presLayoutVars>
          <dgm:dir/>
          <dgm:resizeHandles val="exact"/>
        </dgm:presLayoutVars>
      </dgm:prSet>
      <dgm:spPr/>
    </dgm:pt>
    <dgm:pt modelId="{B385CBB0-EE78-4D4C-BF2D-F92C81EBF634}" type="pres">
      <dgm:prSet presAssocID="{6207451C-8F0C-46E8-BB9D-EEAC9C5EA7B4}" presName="node" presStyleLbl="node1" presStyleIdx="0" presStyleCnt="2" custScaleY="40558" custRadScaleRad="75090" custRadScaleInc="-2365">
        <dgm:presLayoutVars>
          <dgm:bulletEnabled val="1"/>
        </dgm:presLayoutVars>
      </dgm:prSet>
      <dgm:spPr/>
    </dgm:pt>
    <dgm:pt modelId="{ECD64DD0-BAFA-473E-AD7D-ED074CB98A28}" type="pres">
      <dgm:prSet presAssocID="{6207451C-8F0C-46E8-BB9D-EEAC9C5EA7B4}" presName="spNode" presStyleCnt="0"/>
      <dgm:spPr/>
    </dgm:pt>
    <dgm:pt modelId="{6B4B0A9D-3E7F-4FA5-8F46-D2E750D7F614}" type="pres">
      <dgm:prSet presAssocID="{37F7AAE1-B181-4D35-85D8-0D0C54147F51}" presName="sibTrans" presStyleLbl="sibTrans1D1" presStyleIdx="0" presStyleCnt="2"/>
      <dgm:spPr/>
    </dgm:pt>
    <dgm:pt modelId="{5E82A651-477C-4338-8E4B-B6D269BB952C}" type="pres">
      <dgm:prSet presAssocID="{B993DF55-2768-4BFB-ADFC-32188DD3AFB5}" presName="node" presStyleLbl="node1" presStyleIdx="1" presStyleCnt="2" custScaleY="40558" custRadScaleRad="166955" custRadScaleInc="1064">
        <dgm:presLayoutVars>
          <dgm:bulletEnabled val="1"/>
        </dgm:presLayoutVars>
      </dgm:prSet>
      <dgm:spPr/>
    </dgm:pt>
    <dgm:pt modelId="{D149B7BF-4F7A-446C-9A25-51CB4CFFD03C}" type="pres">
      <dgm:prSet presAssocID="{B993DF55-2768-4BFB-ADFC-32188DD3AFB5}" presName="spNode" presStyleCnt="0"/>
      <dgm:spPr/>
    </dgm:pt>
    <dgm:pt modelId="{88D83082-7A5B-44AB-A11E-30B9E3313153}" type="pres">
      <dgm:prSet presAssocID="{177F763B-E571-4EC5-9E0A-57597BC4C508}" presName="sibTrans" presStyleLbl="sibTrans1D1" presStyleIdx="1" presStyleCnt="2"/>
      <dgm:spPr/>
    </dgm:pt>
  </dgm:ptLst>
  <dgm:cxnLst>
    <dgm:cxn modelId="{CAE33026-C6D0-41CC-A6DC-3A3DD4F52C71}" srcId="{9D0FAC36-B06F-45C5-98F5-6E3940E80C6A}" destId="{6207451C-8F0C-46E8-BB9D-EEAC9C5EA7B4}" srcOrd="0" destOrd="0" parTransId="{D741442A-F424-41F1-9C75-F4E03979C4BB}" sibTransId="{37F7AAE1-B181-4D35-85D8-0D0C54147F51}"/>
    <dgm:cxn modelId="{6F6CA35B-9209-48E9-B5C9-FD49D5747E5E}" type="presOf" srcId="{6207451C-8F0C-46E8-BB9D-EEAC9C5EA7B4}" destId="{B385CBB0-EE78-4D4C-BF2D-F92C81EBF634}" srcOrd="0" destOrd="0" presId="urn:microsoft.com/office/officeart/2005/8/layout/cycle5"/>
    <dgm:cxn modelId="{47285467-677C-40E8-BA11-6716A0D50F4C}" type="presOf" srcId="{37F7AAE1-B181-4D35-85D8-0D0C54147F51}" destId="{6B4B0A9D-3E7F-4FA5-8F46-D2E750D7F614}" srcOrd="0" destOrd="0" presId="urn:microsoft.com/office/officeart/2005/8/layout/cycle5"/>
    <dgm:cxn modelId="{530C7E9B-ACC6-4D99-9A41-2FA5DCD02EEA}" srcId="{9D0FAC36-B06F-45C5-98F5-6E3940E80C6A}" destId="{B993DF55-2768-4BFB-ADFC-32188DD3AFB5}" srcOrd="1" destOrd="0" parTransId="{3E703F4B-B8BA-41CE-A2F2-BC9048F5DA34}" sibTransId="{177F763B-E571-4EC5-9E0A-57597BC4C508}"/>
    <dgm:cxn modelId="{5D14CDB8-25CA-4CBE-9395-E637DA8FB498}" type="presOf" srcId="{9D0FAC36-B06F-45C5-98F5-6E3940E80C6A}" destId="{24549E34-6654-49F4-A582-675D59698881}" srcOrd="0" destOrd="0" presId="urn:microsoft.com/office/officeart/2005/8/layout/cycle5"/>
    <dgm:cxn modelId="{378BD8D3-35FB-45C0-BADE-9B1719D52979}" type="presOf" srcId="{177F763B-E571-4EC5-9E0A-57597BC4C508}" destId="{88D83082-7A5B-44AB-A11E-30B9E3313153}" srcOrd="0" destOrd="0" presId="urn:microsoft.com/office/officeart/2005/8/layout/cycle5"/>
    <dgm:cxn modelId="{49EEB1EC-F65B-4AF8-8A45-0182D27D0BAD}" type="presOf" srcId="{B993DF55-2768-4BFB-ADFC-32188DD3AFB5}" destId="{5E82A651-477C-4338-8E4B-B6D269BB952C}" srcOrd="0" destOrd="0" presId="urn:microsoft.com/office/officeart/2005/8/layout/cycle5"/>
    <dgm:cxn modelId="{F7FAF19D-C411-4A64-A76F-57A453EF0660}" type="presParOf" srcId="{24549E34-6654-49F4-A582-675D59698881}" destId="{B385CBB0-EE78-4D4C-BF2D-F92C81EBF634}" srcOrd="0" destOrd="0" presId="urn:microsoft.com/office/officeart/2005/8/layout/cycle5"/>
    <dgm:cxn modelId="{ECBB5AD6-DEE2-4F21-A17D-33FB0F6E24BE}" type="presParOf" srcId="{24549E34-6654-49F4-A582-675D59698881}" destId="{ECD64DD0-BAFA-473E-AD7D-ED074CB98A28}" srcOrd="1" destOrd="0" presId="urn:microsoft.com/office/officeart/2005/8/layout/cycle5"/>
    <dgm:cxn modelId="{8BF4562B-1DB4-40E9-9C4C-A6FBDB06E2CF}" type="presParOf" srcId="{24549E34-6654-49F4-A582-675D59698881}" destId="{6B4B0A9D-3E7F-4FA5-8F46-D2E750D7F614}" srcOrd="2" destOrd="0" presId="urn:microsoft.com/office/officeart/2005/8/layout/cycle5"/>
    <dgm:cxn modelId="{0E0615FE-B161-4DE2-A4BD-B1817A20D75A}" type="presParOf" srcId="{24549E34-6654-49F4-A582-675D59698881}" destId="{5E82A651-477C-4338-8E4B-B6D269BB952C}" srcOrd="3" destOrd="0" presId="urn:microsoft.com/office/officeart/2005/8/layout/cycle5"/>
    <dgm:cxn modelId="{E8F6294C-DDCE-4735-B1C8-0DD73D4F55B5}" type="presParOf" srcId="{24549E34-6654-49F4-A582-675D59698881}" destId="{D149B7BF-4F7A-446C-9A25-51CB4CFFD03C}" srcOrd="4" destOrd="0" presId="urn:microsoft.com/office/officeart/2005/8/layout/cycle5"/>
    <dgm:cxn modelId="{8C207DAC-68AE-4415-9979-5E2E821BF0C8}" type="presParOf" srcId="{24549E34-6654-49F4-A582-675D59698881}" destId="{88D83082-7A5B-44AB-A11E-30B9E3313153}" srcOrd="5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85CBB0-EE78-4D4C-BF2D-F92C81EBF634}">
      <dsp:nvSpPr>
        <dsp:cNvPr id="0" name=""/>
        <dsp:cNvSpPr/>
      </dsp:nvSpPr>
      <dsp:spPr>
        <a:xfrm>
          <a:off x="2659847" y="2884494"/>
          <a:ext cx="5237295" cy="1380692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latin typeface="Quicksand" panose="020B0604020202020204" charset="0"/>
            </a:rPr>
            <a:t>Write a test that fails.</a:t>
          </a:r>
        </a:p>
      </dsp:txBody>
      <dsp:txXfrm>
        <a:off x="2727247" y="2951894"/>
        <a:ext cx="5102495" cy="1245892"/>
      </dsp:txXfrm>
    </dsp:sp>
    <dsp:sp modelId="{6B4B0A9D-3E7F-4FA5-8F46-D2E750D7F614}">
      <dsp:nvSpPr>
        <dsp:cNvPr id="0" name=""/>
        <dsp:cNvSpPr/>
      </dsp:nvSpPr>
      <dsp:spPr>
        <a:xfrm>
          <a:off x="5373269" y="-545319"/>
          <a:ext cx="6859647" cy="6859647"/>
        </a:xfrm>
        <a:custGeom>
          <a:avLst/>
          <a:gdLst/>
          <a:ahLst/>
          <a:cxnLst/>
          <a:rect l="0" t="0" r="0" b="0"/>
          <a:pathLst>
            <a:path>
              <a:moveTo>
                <a:pt x="270750" y="2094178"/>
              </a:moveTo>
              <a:arcTo wR="3429823" hR="3429823" stAng="12175109" swAng="8049803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82A651-477C-4338-8E4B-B6D269BB952C}">
      <dsp:nvSpPr>
        <dsp:cNvPr id="0" name=""/>
        <dsp:cNvSpPr/>
      </dsp:nvSpPr>
      <dsp:spPr>
        <a:xfrm>
          <a:off x="9656132" y="2884514"/>
          <a:ext cx="5237295" cy="1380692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accent3"/>
              </a:solidFill>
              <a:latin typeface="Quicksand" panose="020B0604020202020204" charset="0"/>
              <a:ea typeface="+mn-ea"/>
              <a:cs typeface="+mn-cs"/>
            </a:rPr>
            <a:t>Write code to make the test pass.</a:t>
          </a:r>
        </a:p>
      </dsp:txBody>
      <dsp:txXfrm>
        <a:off x="9723532" y="2951914"/>
        <a:ext cx="5102495" cy="1245892"/>
      </dsp:txXfrm>
    </dsp:sp>
    <dsp:sp modelId="{88D83082-7A5B-44AB-A11E-30B9E3313153}">
      <dsp:nvSpPr>
        <dsp:cNvPr id="0" name=""/>
        <dsp:cNvSpPr/>
      </dsp:nvSpPr>
      <dsp:spPr>
        <a:xfrm>
          <a:off x="5409346" y="861184"/>
          <a:ext cx="6808026" cy="6808026"/>
        </a:xfrm>
        <a:custGeom>
          <a:avLst/>
          <a:gdLst/>
          <a:ahLst/>
          <a:cxnLst/>
          <a:rect l="0" t="0" r="0" b="0"/>
          <a:pathLst>
            <a:path>
              <a:moveTo>
                <a:pt x="6539312" y="4729607"/>
              </a:moveTo>
              <a:arcTo wR="3404013" hR="3404013" stAng="1375109" swAng="8049803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11387138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and change of text and/or images</a:t>
            </a:r>
            <a:endParaRPr sz="1400" b="1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a textbox </a:t>
            </a:r>
            <a:endParaRPr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 or copy/paste your story</a:t>
            </a:r>
            <a:endParaRPr dirty="0"/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IMPORTANT: Pasting text should be done with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unformated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text (On Home tab use the Paste pulldown and choose Paste special… than choose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Unformated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text)</a:t>
            </a:r>
            <a:endParaRPr dirty="0"/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Mac: Command + Control + V than choose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unformated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text</a:t>
            </a:r>
            <a:endParaRPr dirty="0"/>
          </a:p>
          <a:p>
            <a:pPr marL="6858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Windows: On Home tab use the Paste pulldown and choose Paste special… than choose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Unformated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text (https://nutsandboltsspeedtraining.com/powerpoint-tutorials/paste-special-powerpoint/)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your text</a:t>
            </a:r>
            <a:endParaRPr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Press ‘Tab’ on your keyboard to go to the next preset text style. We have 9 different styles on regular Text placeholders (Heading placeholders are always in 1 style)</a:t>
            </a:r>
            <a:endParaRPr dirty="0"/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dirty="0"/>
              <a:t>Subheading </a:t>
            </a:r>
            <a:r>
              <a:rPr lang="en-US" dirty="0" err="1"/>
              <a:t>QuickSand</a:t>
            </a:r>
            <a:r>
              <a:rPr lang="en-US" dirty="0"/>
              <a:t> Bold blue 32 / 42 </a:t>
            </a:r>
            <a:r>
              <a:rPr lang="en-US" dirty="0" err="1"/>
              <a:t>pt</a:t>
            </a:r>
            <a:endParaRPr dirty="0"/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dirty="0"/>
              <a:t>Subheading </a:t>
            </a:r>
            <a:r>
              <a:rPr lang="en-US" dirty="0" err="1"/>
              <a:t>QuickSand</a:t>
            </a:r>
            <a:r>
              <a:rPr lang="en-US" dirty="0"/>
              <a:t> Bold turquoise 32 / 42 </a:t>
            </a:r>
            <a:r>
              <a:rPr lang="en-US" dirty="0" err="1"/>
              <a:t>pt</a:t>
            </a:r>
            <a:endParaRPr dirty="0"/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dirty="0"/>
              <a:t>Subheading </a:t>
            </a:r>
            <a:r>
              <a:rPr lang="en-US" dirty="0" err="1"/>
              <a:t>QuickSand</a:t>
            </a:r>
            <a:r>
              <a:rPr lang="en-US" dirty="0"/>
              <a:t> Bold white 32 / 42 </a:t>
            </a:r>
            <a:r>
              <a:rPr lang="en-US" dirty="0" err="1"/>
              <a:t>pt</a:t>
            </a:r>
            <a:endParaRPr dirty="0"/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dirty="0"/>
              <a:t>Body text </a:t>
            </a:r>
            <a:r>
              <a:rPr lang="en-US" dirty="0" err="1"/>
              <a:t>Muli</a:t>
            </a:r>
            <a:r>
              <a:rPr lang="en-US" dirty="0"/>
              <a:t> Light blue 28 / 38 </a:t>
            </a:r>
            <a:r>
              <a:rPr lang="en-US" dirty="0" err="1"/>
              <a:t>pt</a:t>
            </a:r>
            <a:endParaRPr dirty="0"/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dirty="0"/>
              <a:t>Body text </a:t>
            </a:r>
            <a:r>
              <a:rPr lang="en-US" dirty="0" err="1"/>
              <a:t>Muli</a:t>
            </a:r>
            <a:r>
              <a:rPr lang="en-US" dirty="0"/>
              <a:t> Light white 28 / 38 </a:t>
            </a:r>
            <a:r>
              <a:rPr lang="en-US" dirty="0" err="1"/>
              <a:t>pt</a:t>
            </a:r>
            <a:endParaRPr dirty="0"/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dirty="0"/>
              <a:t>Bullet </a:t>
            </a:r>
            <a:r>
              <a:rPr lang="en-US" dirty="0" err="1"/>
              <a:t>Muli</a:t>
            </a:r>
            <a:r>
              <a:rPr lang="en-US" dirty="0"/>
              <a:t> Light blue 28 / 48 </a:t>
            </a:r>
            <a:r>
              <a:rPr lang="en-US" dirty="0" err="1"/>
              <a:t>pt</a:t>
            </a:r>
            <a:endParaRPr dirty="0"/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dirty="0"/>
              <a:t>Bullet </a:t>
            </a:r>
            <a:r>
              <a:rPr lang="en-US" dirty="0" err="1"/>
              <a:t>Muli</a:t>
            </a:r>
            <a:r>
              <a:rPr lang="en-US" dirty="0"/>
              <a:t> Light white 28 / 48 </a:t>
            </a:r>
            <a:r>
              <a:rPr lang="en-US" dirty="0" err="1"/>
              <a:t>pt</a:t>
            </a:r>
            <a:endParaRPr dirty="0"/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dirty="0"/>
              <a:t>Quote </a:t>
            </a:r>
            <a:r>
              <a:rPr lang="en-US" dirty="0" err="1"/>
              <a:t>QuickSand</a:t>
            </a:r>
            <a:r>
              <a:rPr lang="en-US" dirty="0"/>
              <a:t> Regular turquoise 34 / 40 </a:t>
            </a:r>
            <a:r>
              <a:rPr lang="en-US" dirty="0" err="1"/>
              <a:t>pt</a:t>
            </a:r>
            <a:endParaRPr dirty="0"/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dirty="0"/>
              <a:t>Quote </a:t>
            </a:r>
            <a:r>
              <a:rPr lang="en-US" dirty="0" err="1"/>
              <a:t>QuickSabd</a:t>
            </a:r>
            <a:r>
              <a:rPr lang="en-US" dirty="0"/>
              <a:t> Regular white 34 / 40 </a:t>
            </a:r>
            <a:r>
              <a:rPr lang="en-US" dirty="0" err="1"/>
              <a:t>pt</a:t>
            </a:r>
            <a:endParaRPr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Press ‘Shift Tab’ to go to the previous style! </a:t>
            </a:r>
            <a:endParaRPr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 footer Testing for Data Science by going to the Insert tab, than choose Header &amp; Footer, than check footer, and fill your title. Press Apply to all!</a:t>
            </a:r>
            <a:endParaRPr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 presentation date by going to the insert tab, than choose Date &amp; Time, than check date &amp; time, choose format. Press Apply to all! (Date is only present on presentation title slide, uncheck in Date &amp; Time if you do not want a date on this slide!)</a:t>
            </a:r>
            <a:endParaRPr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many pages you can change the background image (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i.e.Presentation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slide): format background: insert image from file. Choose your picture from the Assets folder!</a:t>
            </a:r>
            <a:endParaRPr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content slides with a visual: change the default visual: format background: insert image from file (assets folder). Choose your picture! Possible change position by changing the offset percentages</a:t>
            </a:r>
            <a:endParaRPr dirty="0"/>
          </a:p>
        </p:txBody>
      </p:sp>
      <p:sp>
        <p:nvSpPr>
          <p:cNvPr id="157" name="Google Shape;157;p1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Test should not dependent on external factors.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Show example of </a:t>
            </a:r>
            <a:r>
              <a:rPr lang="en-GB" dirty="0" err="1"/>
              <a:t>monkeypatching</a:t>
            </a:r>
            <a:r>
              <a:rPr lang="en-GB" dirty="0"/>
              <a:t> </a:t>
            </a:r>
            <a:r>
              <a:rPr lang="en-GB" dirty="0" err="1"/>
              <a:t>gridsearch</a:t>
            </a:r>
            <a:r>
              <a:rPr lang="en-GB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2191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Test should not dependent on external factors.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Show example of </a:t>
            </a:r>
            <a:r>
              <a:rPr lang="en-GB" dirty="0" err="1"/>
              <a:t>monkeypatching</a:t>
            </a:r>
            <a:r>
              <a:rPr lang="en-GB" dirty="0"/>
              <a:t> </a:t>
            </a:r>
            <a:r>
              <a:rPr lang="en-GB" dirty="0" err="1"/>
              <a:t>gridsearch</a:t>
            </a:r>
            <a:r>
              <a:rPr lang="en-GB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4857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Only test your own code!</a:t>
            </a:r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5179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Super </a:t>
            </a:r>
            <a:r>
              <a:rPr lang="en-GB" dirty="0" err="1"/>
              <a:t>kleine</a:t>
            </a:r>
            <a:r>
              <a:rPr lang="en-GB" dirty="0"/>
              <a:t> loop, </a:t>
            </a:r>
            <a:r>
              <a:rPr lang="en-GB" dirty="0" err="1"/>
              <a:t>lijkt</a:t>
            </a:r>
            <a:r>
              <a:rPr lang="en-GB" dirty="0"/>
              <a:t> </a:t>
            </a:r>
            <a:r>
              <a:rPr lang="en-GB" dirty="0" err="1"/>
              <a:t>vervelend</a:t>
            </a:r>
            <a:r>
              <a:rPr lang="en-GB" dirty="0"/>
              <a:t>, maar je </a:t>
            </a:r>
            <a:r>
              <a:rPr lang="en-GB" dirty="0" err="1"/>
              <a:t>productie</a:t>
            </a:r>
            <a:r>
              <a:rPr lang="en-GB" dirty="0"/>
              <a:t> code </a:t>
            </a:r>
            <a:r>
              <a:rPr lang="en-GB" dirty="0" err="1"/>
              <a:t>sloot</a:t>
            </a:r>
            <a:r>
              <a:rPr lang="en-GB" dirty="0"/>
              <a:t> 1 </a:t>
            </a:r>
            <a:r>
              <a:rPr lang="en-GB" dirty="0" err="1"/>
              <a:t>minuut</a:t>
            </a:r>
            <a:r>
              <a:rPr lang="en-GB" dirty="0"/>
              <a:t> </a:t>
            </a:r>
            <a:r>
              <a:rPr lang="en-GB" dirty="0" err="1"/>
              <a:t>geleden</a:t>
            </a:r>
            <a:r>
              <a:rPr lang="en-GB" dirty="0"/>
              <a:t> </a:t>
            </a:r>
            <a:r>
              <a:rPr lang="en-GB" dirty="0" err="1"/>
              <a:t>nog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bij</a:t>
            </a:r>
            <a:r>
              <a:rPr lang="en-GB" dirty="0"/>
              <a:t> je tests. De </a:t>
            </a:r>
            <a:r>
              <a:rPr lang="en-GB" u="sng" dirty="0" err="1"/>
              <a:t>volledige</a:t>
            </a:r>
            <a:r>
              <a:rPr lang="en-GB" dirty="0"/>
              <a:t> </a:t>
            </a:r>
            <a:r>
              <a:rPr lang="en-GB" dirty="0" err="1"/>
              <a:t>functionaliteit</a:t>
            </a:r>
            <a:r>
              <a:rPr lang="en-GB" dirty="0"/>
              <a:t> is </a:t>
            </a:r>
            <a:r>
              <a:rPr lang="en-GB" dirty="0" err="1"/>
              <a:t>beschreven</a:t>
            </a:r>
            <a:r>
              <a:rPr lang="en-GB" dirty="0"/>
              <a:t> in je tests.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Dit</a:t>
            </a:r>
            <a:r>
              <a:rPr lang="en-GB" dirty="0"/>
              <a:t> </a:t>
            </a:r>
            <a:r>
              <a:rPr lang="en-GB" dirty="0" err="1"/>
              <a:t>beantwoord</a:t>
            </a:r>
            <a:r>
              <a:rPr lang="en-GB" dirty="0"/>
              <a:t> </a:t>
            </a:r>
            <a:r>
              <a:rPr lang="en-GB" dirty="0" err="1"/>
              <a:t>ook</a:t>
            </a:r>
            <a:r>
              <a:rPr lang="en-GB" dirty="0"/>
              <a:t> direct de </a:t>
            </a:r>
            <a:r>
              <a:rPr lang="en-GB" dirty="0" err="1"/>
              <a:t>vraag</a:t>
            </a:r>
            <a:r>
              <a:rPr lang="en-GB" dirty="0"/>
              <a:t>: </a:t>
            </a:r>
            <a:r>
              <a:rPr lang="en-GB" dirty="0" err="1"/>
              <a:t>hoeveel</a:t>
            </a:r>
            <a:r>
              <a:rPr lang="en-GB" dirty="0"/>
              <a:t> tests </a:t>
            </a:r>
            <a:r>
              <a:rPr lang="en-GB" dirty="0" err="1"/>
              <a:t>moet</a:t>
            </a:r>
            <a:r>
              <a:rPr lang="en-GB" dirty="0"/>
              <a:t> je </a:t>
            </a:r>
            <a:r>
              <a:rPr lang="en-GB" dirty="0" err="1"/>
              <a:t>schrijven</a:t>
            </a:r>
            <a:r>
              <a:rPr lang="en-GB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Het </a:t>
            </a:r>
            <a:r>
              <a:rPr lang="en-GB" dirty="0" err="1"/>
              <a:t>geeft</a:t>
            </a:r>
            <a:r>
              <a:rPr lang="en-GB" dirty="0"/>
              <a:t> je </a:t>
            </a:r>
            <a:r>
              <a:rPr lang="en-GB" dirty="0" err="1"/>
              <a:t>ook</a:t>
            </a:r>
            <a:r>
              <a:rPr lang="en-GB" dirty="0"/>
              <a:t> </a:t>
            </a:r>
            <a:r>
              <a:rPr lang="en-GB" dirty="0" err="1"/>
              <a:t>volledig</a:t>
            </a:r>
            <a:r>
              <a:rPr lang="en-GB" dirty="0"/>
              <a:t> </a:t>
            </a:r>
            <a:r>
              <a:rPr lang="en-GB" dirty="0" err="1"/>
              <a:t>vertrouwen</a:t>
            </a:r>
            <a:r>
              <a:rPr lang="en-GB" dirty="0"/>
              <a:t> in je tests.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Het is </a:t>
            </a:r>
            <a:r>
              <a:rPr lang="en-GB" dirty="0" err="1"/>
              <a:t>niet</a:t>
            </a:r>
            <a:r>
              <a:rPr lang="en-GB" dirty="0"/>
              <a:t> </a:t>
            </a:r>
            <a:r>
              <a:rPr lang="en-GB" dirty="0" err="1"/>
              <a:t>iets</a:t>
            </a:r>
            <a:r>
              <a:rPr lang="en-GB" dirty="0"/>
              <a:t> wat je van de </a:t>
            </a:r>
            <a:r>
              <a:rPr lang="en-GB" dirty="0" err="1"/>
              <a:t>een</a:t>
            </a:r>
            <a:r>
              <a:rPr lang="en-GB" dirty="0"/>
              <a:t> op de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dag</a:t>
            </a:r>
            <a:r>
              <a:rPr lang="en-GB" dirty="0"/>
              <a:t>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toepassen</a:t>
            </a:r>
            <a:r>
              <a:rPr lang="en-GB" dirty="0"/>
              <a:t>, maar </a:t>
            </a:r>
            <a:r>
              <a:rPr lang="en-GB" dirty="0" err="1"/>
              <a:t>iets</a:t>
            </a:r>
            <a:r>
              <a:rPr lang="en-GB" dirty="0"/>
              <a:t> om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oefenen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uiteindelijk</a:t>
            </a:r>
            <a:r>
              <a:rPr lang="en-GB" dirty="0"/>
              <a:t>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toepassen</a:t>
            </a:r>
            <a:r>
              <a:rPr lang="en-GB" dirty="0"/>
              <a:t> in je </a:t>
            </a:r>
            <a:r>
              <a:rPr lang="en-GB" dirty="0" err="1"/>
              <a:t>werk</a:t>
            </a:r>
            <a:r>
              <a:rPr lang="en-GB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Demo -&gt; </a:t>
            </a:r>
            <a:r>
              <a:rPr lang="en-GB" dirty="0" err="1"/>
              <a:t>aansturen</a:t>
            </a:r>
            <a:r>
              <a:rPr lang="en-GB" dirty="0"/>
              <a:t> op requirements.</a:t>
            </a:r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669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Terugkomen</a:t>
            </a:r>
            <a:r>
              <a:rPr lang="en-GB" dirty="0"/>
              <a:t> op </a:t>
            </a:r>
            <a:r>
              <a:rPr lang="en-GB" dirty="0" err="1"/>
              <a:t>uitleg</a:t>
            </a:r>
            <a:r>
              <a:rPr lang="en-GB" dirty="0"/>
              <a:t> van </a:t>
            </a:r>
            <a:r>
              <a:rPr lang="en-GB" dirty="0" err="1"/>
              <a:t>ttd</a:t>
            </a:r>
            <a:r>
              <a:rPr lang="en-GB" dirty="0"/>
              <a:t>.</a:t>
            </a:r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2364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Show example in azure dev ops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Show example in </a:t>
            </a:r>
            <a:r>
              <a:rPr lang="en-GB" dirty="0" err="1"/>
              <a:t>github</a:t>
            </a:r>
            <a:r>
              <a:rPr lang="en-GB" dirty="0"/>
              <a:t> </a:t>
            </a:r>
            <a:r>
              <a:rPr lang="en-GB" dirty="0" err="1"/>
              <a:t>actionsx</a:t>
            </a:r>
            <a:endParaRPr lang="en-GB" dirty="0"/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8671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Show example in azure dev ops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Show example in </a:t>
            </a:r>
            <a:r>
              <a:rPr lang="en-GB" dirty="0" err="1"/>
              <a:t>github</a:t>
            </a:r>
            <a:r>
              <a:rPr lang="en-GB" dirty="0"/>
              <a:t> </a:t>
            </a:r>
            <a:r>
              <a:rPr lang="en-GB" dirty="0" err="1"/>
              <a:t>actionsx</a:t>
            </a:r>
            <a:endParaRPr lang="en-GB" dirty="0"/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5911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Show how dummy_data.csv is created in repo. Creates webpage, because we don’t want to rely on internet connection, or changes from other resources. Tests are repeatable.</a:t>
            </a:r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87259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7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Mappenstructuur (welke keuzes kun je hierin maken)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</a:t>
            </a:r>
            <a:r>
              <a:rPr lang="nl-NL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discovery</a:t>
            </a:r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(bestanden, functies, classes, </a:t>
            </a:r>
            <a:r>
              <a:rPr lang="nl-NL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methods</a:t>
            </a:r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Conftest.py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Markers, fixtures, parametrize, (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error_handling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tmp_path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Pyproject.toml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8133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Third party vs built 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Nose is an extension of </a:t>
            </a:r>
            <a:r>
              <a:rPr lang="en-GB" dirty="0" err="1"/>
              <a:t>unittest</a:t>
            </a:r>
            <a:r>
              <a:rPr lang="en-GB" dirty="0"/>
              <a:t>. Nose recommends to use Nose2, and Nose2 recommends to use </a:t>
            </a:r>
            <a:r>
              <a:rPr lang="en-GB" dirty="0" err="1"/>
              <a:t>Pytest</a:t>
            </a:r>
            <a:r>
              <a:rPr lang="en-GB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Unittest</a:t>
            </a:r>
            <a:r>
              <a:rPr lang="en-GB" dirty="0"/>
              <a:t> is built in, but you can pip install some new functionality with unittest2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8998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Unreadable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Limits test structures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Verry little functionality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You can run </a:t>
            </a:r>
            <a:r>
              <a:rPr lang="en-GB" dirty="0" err="1"/>
              <a:t>doctests</a:t>
            </a:r>
            <a:r>
              <a:rPr lang="en-GB" dirty="0"/>
              <a:t> with </a:t>
            </a:r>
            <a:r>
              <a:rPr lang="en-GB" dirty="0" err="1"/>
              <a:t>pytest</a:t>
            </a:r>
            <a:r>
              <a:rPr lang="en-GB" dirty="0"/>
              <a:t>.</a:t>
            </a:r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9910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Xunit</a:t>
            </a:r>
            <a:r>
              <a:rPr lang="en-GB" dirty="0"/>
              <a:t> style of tests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Different assertions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Pytest</a:t>
            </a:r>
            <a:r>
              <a:rPr lang="en-GB" dirty="0"/>
              <a:t> can run </a:t>
            </a:r>
            <a:r>
              <a:rPr lang="en-GB" dirty="0" err="1"/>
              <a:t>unittest</a:t>
            </a: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Different parametrizing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Different fixture settings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9929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Wingdings" panose="05000000000000000000" pitchFamily="2" charset="2"/>
              <a:buNone/>
            </a:pP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hope I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convinced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some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power of tests. But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maybe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some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are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till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worried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about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amount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comes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it.</a:t>
            </a:r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are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bennefits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Tests?</a:t>
            </a:r>
          </a:p>
          <a:p>
            <a:pPr marL="0" lvl="0" indent="0">
              <a:buFont typeface="Wingdings" panose="05000000000000000000" pitchFamily="2" charset="2"/>
              <a:buNone/>
            </a:pPr>
            <a:endParaRPr lang="nl-NL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have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some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measure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about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amount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tests,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meassure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code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coverage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lvl="0" indent="0">
              <a:buFont typeface="Wingdings" panose="05000000000000000000" pitchFamily="2" charset="2"/>
              <a:buNone/>
            </a:pPr>
            <a:endParaRPr lang="nl-NL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pip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install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28600" lvl="0" indent="-228600">
              <a:buFont typeface="Wingdings" panose="05000000000000000000" pitchFamily="2" charset="2"/>
              <a:buChar char=""/>
            </a:pP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pytest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--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cov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src</a:t>
            </a:r>
            <a:endParaRPr lang="nl-NL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28600" lvl="0" indent="-228600">
              <a:buFont typeface="Wingdings" panose="05000000000000000000" pitchFamily="2" charset="2"/>
              <a:buChar char=""/>
            </a:pPr>
            <a:r>
              <a:rPr lang="en-GB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pytest</a:t>
            </a: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--</a:t>
            </a:r>
            <a:r>
              <a:rPr lang="en-GB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cov</a:t>
            </a: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-report html --</a:t>
            </a:r>
            <a:r>
              <a:rPr lang="en-GB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cov</a:t>
            </a: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.</a:t>
            </a:r>
            <a:endParaRPr lang="en-GB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1625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Set the guidelines with your team.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Mutation testing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Test_driven</a:t>
            </a:r>
            <a:r>
              <a:rPr lang="en-GB" dirty="0"/>
              <a:t> development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6216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less time it takes to run tests, the more you will press that button to test your project.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Demo durations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Read through them, and remember 1 you think is most useful.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5479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Make tests repeatable.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Explain object and attribute parameters of </a:t>
            </a:r>
            <a:r>
              <a:rPr lang="en-GB" dirty="0" err="1"/>
              <a:t>monkey_patch</a:t>
            </a:r>
            <a:r>
              <a:rPr lang="en-GB" dirty="0"/>
              <a:t>.</a:t>
            </a:r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7476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(blue)">
  <p:cSld name="Cover (blue)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52050" y="4304675"/>
            <a:ext cx="7200000" cy="27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gradient)">
  <p:cSld name="Title (gradient)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0" name="Google Shape;4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0000" y="10692000"/>
            <a:ext cx="1212000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"/>
          <p:cNvSpPr txBox="1">
            <a:spLocks noGrp="1"/>
          </p:cNvSpPr>
          <p:nvPr>
            <p:ph type="ctrTitle"/>
          </p:nvPr>
        </p:nvSpPr>
        <p:spPr>
          <a:xfrm>
            <a:off x="900000" y="4266000"/>
            <a:ext cx="18306001" cy="106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200" b="1" i="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900000" y="5940000"/>
            <a:ext cx="18306001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marR="0" lvl="2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2080"/>
              <a:buFont typeface="Quicksand"/>
              <a:buNone/>
              <a:defRPr/>
            </a:lvl3pPr>
            <a:lvl4pPr marL="1828800" lvl="3" indent="-228600" algn="l">
              <a:lnSpc>
                <a:spcPct val="211111"/>
              </a:lnSpc>
              <a:spcBef>
                <a:spcPts val="1000"/>
              </a:spcBef>
              <a:spcAft>
                <a:spcPts val="0"/>
              </a:spcAft>
              <a:buClr>
                <a:srgbClr val="0C2749"/>
              </a:buClr>
              <a:buSzPts val="1170"/>
              <a:buNone/>
              <a:defRPr/>
            </a:lvl4pPr>
            <a:lvl5pPr marL="2286000" lvl="4" indent="-228600" algn="l">
              <a:lnSpc>
                <a:spcPct val="2111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None/>
              <a:defRPr/>
            </a:lvl5pPr>
            <a:lvl6pPr marL="2743200" lvl="5" indent="-302895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170"/>
              <a:buChar char="•"/>
              <a:defRPr/>
            </a:lvl6pPr>
            <a:lvl7pPr marL="3200400" lvl="6" indent="-302895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Char char="•"/>
              <a:defRPr/>
            </a:lvl7pPr>
            <a:lvl8pPr marL="3657600" lvl="7" indent="-2286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1800"/>
              <a:buNone/>
              <a:defRPr/>
            </a:lvl8pPr>
            <a:lvl9pPr marL="4114800" lvl="8" indent="-2286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640000" y="10206000"/>
            <a:ext cx="2016000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gradient)" preserve="1">
  <p:cSld name="Title (gradient 2)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0" name="Google Shape;4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0000" y="10692000"/>
            <a:ext cx="1212000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"/>
          <p:cNvSpPr txBox="1">
            <a:spLocks noGrp="1"/>
          </p:cNvSpPr>
          <p:nvPr>
            <p:ph type="ctrTitle"/>
          </p:nvPr>
        </p:nvSpPr>
        <p:spPr>
          <a:xfrm>
            <a:off x="900000" y="4266000"/>
            <a:ext cx="18306001" cy="106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200" b="1" i="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900000" y="5940000"/>
            <a:ext cx="18306001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marR="0" lvl="2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2080"/>
              <a:buFont typeface="Quicksand"/>
              <a:buNone/>
              <a:defRPr/>
            </a:lvl3pPr>
            <a:lvl4pPr marL="1828800" lvl="3" indent="-228600" algn="l">
              <a:lnSpc>
                <a:spcPct val="211111"/>
              </a:lnSpc>
              <a:spcBef>
                <a:spcPts val="1000"/>
              </a:spcBef>
              <a:spcAft>
                <a:spcPts val="0"/>
              </a:spcAft>
              <a:buClr>
                <a:srgbClr val="0C2749"/>
              </a:buClr>
              <a:buSzPts val="1170"/>
              <a:buNone/>
              <a:defRPr/>
            </a:lvl4pPr>
            <a:lvl5pPr marL="2286000" lvl="4" indent="-228600" algn="l">
              <a:lnSpc>
                <a:spcPct val="2111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None/>
              <a:defRPr/>
            </a:lvl5pPr>
            <a:lvl6pPr marL="2743200" lvl="5" indent="-302895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170"/>
              <a:buChar char="•"/>
              <a:defRPr/>
            </a:lvl6pPr>
            <a:lvl7pPr marL="3200400" lvl="6" indent="-302895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Char char="•"/>
              <a:defRPr/>
            </a:lvl7pPr>
            <a:lvl8pPr marL="3657600" lvl="7" indent="-2286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1800"/>
              <a:buNone/>
              <a:defRPr/>
            </a:lvl8pPr>
            <a:lvl9pPr marL="4114800" lvl="8" indent="-2286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640000" y="10206000"/>
            <a:ext cx="2016000" cy="7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1998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Empty (white)">
  <p:cSld name="Content - Empty (white)"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40000" y="10206000"/>
            <a:ext cx="2016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0000" y="10692000"/>
            <a:ext cx="1212004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B9AD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cover (blue)">
  <p:cSld name="Backcover (blue)">
    <p:bg>
      <p:bgPr>
        <a:solidFill>
          <a:srgbClr val="0C2749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20105510" cy="1130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52050" y="3464246"/>
            <a:ext cx="7200000" cy="257142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/>
          <p:nvPr/>
        </p:nvSpPr>
        <p:spPr>
          <a:xfrm>
            <a:off x="0" y="10242000"/>
            <a:ext cx="20104101" cy="1080000"/>
          </a:xfrm>
          <a:prstGeom prst="rect">
            <a:avLst/>
          </a:prstGeom>
          <a:solidFill>
            <a:srgbClr val="00B9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4" name="Google Shape;144;p20"/>
          <p:cNvGrpSpPr/>
          <p:nvPr/>
        </p:nvGrpSpPr>
        <p:grpSpPr>
          <a:xfrm>
            <a:off x="2398600" y="10548000"/>
            <a:ext cx="2954450" cy="362984"/>
            <a:chOff x="900000" y="9898497"/>
            <a:chExt cx="2954450" cy="362984"/>
          </a:xfrm>
        </p:grpSpPr>
        <p:sp>
          <p:nvSpPr>
            <p:cNvPr id="145" name="Google Shape;145;p20"/>
            <p:cNvSpPr/>
            <p:nvPr/>
          </p:nvSpPr>
          <p:spPr>
            <a:xfrm>
              <a:off x="900000" y="9898497"/>
              <a:ext cx="1092200" cy="3629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0C2749"/>
                  </a:solidFill>
                  <a:latin typeface="Quicksand"/>
                  <a:ea typeface="Quicksand"/>
                  <a:cs typeface="Quicksand"/>
                  <a:sym typeface="Quicksand"/>
                </a:rPr>
                <a:t>Phone</a:t>
              </a:r>
              <a:endParaRPr sz="1800" b="1" i="0" u="none" strike="noStrike" cap="none">
                <a:solidFill>
                  <a:srgbClr val="0C2749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46" name="Google Shape;146;p20"/>
            <p:cNvSpPr/>
            <p:nvPr/>
          </p:nvSpPr>
          <p:spPr>
            <a:xfrm>
              <a:off x="1695450" y="9898497"/>
              <a:ext cx="2159000" cy="3629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C2749"/>
                  </a:solidFill>
                  <a:latin typeface="Muli"/>
                  <a:ea typeface="Muli"/>
                  <a:cs typeface="Muli"/>
                  <a:sym typeface="Muli"/>
                </a:rPr>
                <a:t>+31 (0)168 479294</a:t>
              </a:r>
              <a:endParaRPr sz="1800" b="0" i="0" u="none" strike="noStrike" cap="none">
                <a:solidFill>
                  <a:srgbClr val="0C2749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47" name="Google Shape;147;p20"/>
          <p:cNvGrpSpPr/>
          <p:nvPr/>
        </p:nvGrpSpPr>
        <p:grpSpPr>
          <a:xfrm>
            <a:off x="6013450" y="10548000"/>
            <a:ext cx="3467100" cy="362984"/>
            <a:chOff x="5226050" y="9898497"/>
            <a:chExt cx="3467100" cy="362984"/>
          </a:xfrm>
        </p:grpSpPr>
        <p:sp>
          <p:nvSpPr>
            <p:cNvPr id="148" name="Google Shape;148;p20"/>
            <p:cNvSpPr/>
            <p:nvPr/>
          </p:nvSpPr>
          <p:spPr>
            <a:xfrm>
              <a:off x="5226050" y="9898497"/>
              <a:ext cx="1092200" cy="3629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0C2749"/>
                  </a:solidFill>
                  <a:latin typeface="Quicksand"/>
                  <a:ea typeface="Quicksand"/>
                  <a:cs typeface="Quicksand"/>
                  <a:sym typeface="Quicksand"/>
                </a:rPr>
                <a:t>Email</a:t>
              </a:r>
              <a:endParaRPr sz="1800" b="1" i="0" u="none" strike="noStrike" cap="none">
                <a:solidFill>
                  <a:srgbClr val="0C2749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49" name="Google Shape;149;p20"/>
            <p:cNvSpPr/>
            <p:nvPr/>
          </p:nvSpPr>
          <p:spPr>
            <a:xfrm>
              <a:off x="5937250" y="9898497"/>
              <a:ext cx="2755900" cy="3629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C2749"/>
                  </a:solidFill>
                  <a:latin typeface="Muli"/>
                  <a:ea typeface="Muli"/>
                  <a:cs typeface="Muli"/>
                  <a:sym typeface="Muli"/>
                </a:rPr>
                <a:t>info@bigdatarepublic.nl</a:t>
              </a:r>
              <a:endParaRPr sz="1800" b="0" i="0" u="none" strike="noStrike" cap="none">
                <a:solidFill>
                  <a:srgbClr val="0C2749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50" name="Google Shape;150;p20"/>
          <p:cNvGrpSpPr/>
          <p:nvPr/>
        </p:nvGrpSpPr>
        <p:grpSpPr>
          <a:xfrm>
            <a:off x="10053862" y="10548000"/>
            <a:ext cx="7465788" cy="362984"/>
            <a:chOff x="9901462" y="9898497"/>
            <a:chExt cx="7465788" cy="362984"/>
          </a:xfrm>
        </p:grpSpPr>
        <p:sp>
          <p:nvSpPr>
            <p:cNvPr id="151" name="Google Shape;151;p20"/>
            <p:cNvSpPr/>
            <p:nvPr/>
          </p:nvSpPr>
          <p:spPr>
            <a:xfrm>
              <a:off x="10890250" y="9898497"/>
              <a:ext cx="6477000" cy="3629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C2749"/>
                  </a:solidFill>
                  <a:latin typeface="Muli"/>
                  <a:ea typeface="Muli"/>
                  <a:cs typeface="Muli"/>
                  <a:sym typeface="Muli"/>
                </a:rPr>
                <a:t>Coltbaan 4C, 3439 NG Nieuwegein, The Netherlands</a:t>
              </a:r>
              <a:endParaRPr sz="1800" b="0" i="0" u="none" strike="noStrike" cap="none">
                <a:solidFill>
                  <a:srgbClr val="0C2749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52" name="Google Shape;152;p20"/>
            <p:cNvSpPr/>
            <p:nvPr/>
          </p:nvSpPr>
          <p:spPr>
            <a:xfrm>
              <a:off x="9901462" y="9898497"/>
              <a:ext cx="1092200" cy="3629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0C2749"/>
                  </a:solidFill>
                  <a:latin typeface="Quicksand"/>
                  <a:ea typeface="Quicksand"/>
                  <a:cs typeface="Quicksand"/>
                  <a:sym typeface="Quicksand"/>
                </a:rPr>
                <a:t>Address</a:t>
              </a:r>
              <a:endParaRPr sz="1800" b="1" i="0" u="none" strike="noStrike" cap="none">
                <a:solidFill>
                  <a:srgbClr val="0C2749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pic>
        <p:nvPicPr>
          <p:cNvPr id="153" name="Google Shape;153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0002" y="10692000"/>
            <a:ext cx="1212000" cy="1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900000" y="720000"/>
            <a:ext cx="1830600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 b="1" i="0" u="none" strike="noStrike" cap="none">
                <a:solidFill>
                  <a:srgbClr val="0C2749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900000" y="2160000"/>
            <a:ext cx="18306001" cy="7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C2749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2286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B9AD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2286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2080"/>
              <a:buFont typeface="Quicksand"/>
              <a:buNone/>
              <a:defRPr sz="32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228600" algn="l" rtl="0">
              <a:lnSpc>
                <a:spcPct val="135714"/>
              </a:lnSpc>
              <a:spcBef>
                <a:spcPts val="1000"/>
              </a:spcBef>
              <a:spcAft>
                <a:spcPts val="0"/>
              </a:spcAft>
              <a:buClr>
                <a:srgbClr val="0C2749"/>
              </a:buClr>
              <a:buSzPts val="1820"/>
              <a:buFont typeface="Muli"/>
              <a:buNone/>
              <a:defRPr sz="2800" b="0" i="0" u="none" strike="noStrike" cap="none">
                <a:solidFill>
                  <a:srgbClr val="0C2749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2286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Font typeface="Muli"/>
              <a:buNone/>
              <a:defRPr sz="2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44170" algn="l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Font typeface="Arial"/>
              <a:buChar char="•"/>
              <a:defRPr sz="2800" b="0" i="0" u="none" strike="noStrike" cap="none">
                <a:solidFill>
                  <a:srgbClr val="0C2749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44170" algn="l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Font typeface="Arial"/>
              <a:buChar char="•"/>
              <a:defRPr sz="2800" b="0" i="1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228600" algn="l" rtl="0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3400"/>
              <a:buFont typeface="Quicksand"/>
              <a:buNone/>
              <a:defRPr sz="3400" b="0" i="0" u="none" strike="noStrike" cap="none">
                <a:solidFill>
                  <a:srgbClr val="00B9AD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228600" algn="l" rtl="0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Quicksand"/>
              <a:buNone/>
              <a:defRPr sz="3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68" r:id="rId3"/>
    <p:sldLayoutId id="2147483665" r:id="rId4"/>
    <p:sldLayoutId id="214748366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5;p22">
            <a:extLst>
              <a:ext uri="{FF2B5EF4-FFF2-40B4-BE49-F238E27FC236}">
                <a16:creationId xmlns:a16="http://schemas.microsoft.com/office/drawing/2014/main" id="{9BC6E72F-D8DE-478A-83A4-C19EB288840B}"/>
              </a:ext>
            </a:extLst>
          </p:cNvPr>
          <p:cNvSpPr txBox="1">
            <a:spLocks/>
          </p:cNvSpPr>
          <p:nvPr/>
        </p:nvSpPr>
        <p:spPr>
          <a:xfrm>
            <a:off x="4079903" y="8117143"/>
            <a:ext cx="11944294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2" algn="ctr">
              <a:lnSpc>
                <a:spcPct val="131250"/>
              </a:lnSpc>
              <a:buSzPts val="2080"/>
              <a:buFont typeface="Quicksand"/>
              <a:buNone/>
            </a:pPr>
            <a:r>
              <a:rPr lang="en-US" sz="4800" b="1" dirty="0">
                <a:solidFill>
                  <a:schemeClr val="bg1"/>
                </a:solidFill>
                <a:latin typeface="Quicksand" panose="020B0604020202020204" charset="0"/>
              </a:rPr>
              <a:t>Testing for Data Science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350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B768C-EF51-4E06-A656-BEF2F4E5F79C}"/>
              </a:ext>
            </a:extLst>
          </p:cNvPr>
          <p:cNvSpPr txBox="1"/>
          <p:nvPr/>
        </p:nvSpPr>
        <p:spPr>
          <a:xfrm>
            <a:off x="2340000" y="2278713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Quicksand"/>
                <a:sym typeface="Quicksand"/>
              </a:rPr>
              <a:t>What testing platforms are out there?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BB0798B-9005-4EAB-A5F9-F9C30FAE54DD}"/>
              </a:ext>
            </a:extLst>
          </p:cNvPr>
          <p:cNvGrpSpPr/>
          <p:nvPr/>
        </p:nvGrpSpPr>
        <p:grpSpPr>
          <a:xfrm>
            <a:off x="1051560" y="4865522"/>
            <a:ext cx="16514328" cy="0"/>
            <a:chOff x="1051560" y="-226423"/>
            <a:chExt cx="16514328" cy="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A6887D1-962A-44F7-A748-C6789078F998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52FD0C6-21C9-4C0B-AFA3-DE24A6C76454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95C93D6-4B46-434F-9F99-8B62D1042E67}"/>
              </a:ext>
            </a:extLst>
          </p:cNvPr>
          <p:cNvSpPr txBox="1"/>
          <p:nvPr/>
        </p:nvSpPr>
        <p:spPr>
          <a:xfrm>
            <a:off x="2340000" y="3410718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many tests should you write?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77339-3877-4BDE-BAF9-06EA47E56743}"/>
              </a:ext>
            </a:extLst>
          </p:cNvPr>
          <p:cNvSpPr txBox="1"/>
          <p:nvPr/>
        </p:nvSpPr>
        <p:spPr>
          <a:xfrm>
            <a:off x="2340000" y="4542723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make tests fast?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127EAA-E978-4280-AF67-5FBF7CD7F7EA}"/>
              </a:ext>
            </a:extLst>
          </p:cNvPr>
          <p:cNvSpPr txBox="1"/>
          <p:nvPr/>
        </p:nvSpPr>
        <p:spPr>
          <a:xfrm>
            <a:off x="2340000" y="5674728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What is test driven development?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BC3622-6AF1-4B67-9733-78612D294296}"/>
              </a:ext>
            </a:extLst>
          </p:cNvPr>
          <p:cNvSpPr txBox="1"/>
          <p:nvPr/>
        </p:nvSpPr>
        <p:spPr>
          <a:xfrm>
            <a:off x="2340000" y="6806733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integrate test in your CI/CD?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9A2F5-FFCB-4FDD-AA6D-5A7AE234708B}"/>
              </a:ext>
            </a:extLst>
          </p:cNvPr>
          <p:cNvSpPr txBox="1"/>
          <p:nvPr/>
        </p:nvSpPr>
        <p:spPr>
          <a:xfrm>
            <a:off x="2340000" y="7938739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test for Data Science?</a:t>
            </a:r>
            <a:endParaRPr lang="en-GB" sz="3200" b="1" dirty="0">
              <a:solidFill>
                <a:schemeClr val="lt1"/>
              </a:solidFill>
              <a:latin typeface="Quicksand"/>
              <a:sym typeface="Quicksand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AD135F7-E05A-4264-A148-7FB793DCE138}"/>
              </a:ext>
            </a:extLst>
          </p:cNvPr>
          <p:cNvGrpSpPr/>
          <p:nvPr/>
        </p:nvGrpSpPr>
        <p:grpSpPr>
          <a:xfrm>
            <a:off x="363967" y="11535277"/>
            <a:ext cx="16514328" cy="0"/>
            <a:chOff x="1051560" y="-226423"/>
            <a:chExt cx="16514328" cy="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88146C9-F5C7-4B33-8E1F-9040961B1F05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FE56F8D-ECCE-407F-ACD1-8654672FD297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5964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C2749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C2749"/>
                                      </p:to>
                                    </p:animClr>
                                    <p:set>
                                      <p:cBhvr>
                                        <p:cTn id="8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3"/>
            <a:r>
              <a:rPr lang="en-US" dirty="0"/>
              <a:t>How to make tests fast?</a:t>
            </a:r>
          </a:p>
        </p:txBody>
      </p:sp>
      <p:sp>
        <p:nvSpPr>
          <p:cNvPr id="14" name="Google Shape;282;p37">
            <a:extLst>
              <a:ext uri="{FF2B5EF4-FFF2-40B4-BE49-F238E27FC236}">
                <a16:creationId xmlns:a16="http://schemas.microsoft.com/office/drawing/2014/main" id="{E0576162-70A0-4D64-B3BC-02091FB7C6A2}"/>
              </a:ext>
            </a:extLst>
          </p:cNvPr>
          <p:cNvSpPr txBox="1">
            <a:spLocks/>
          </p:cNvSpPr>
          <p:nvPr/>
        </p:nvSpPr>
        <p:spPr>
          <a:xfrm>
            <a:off x="900000" y="2159998"/>
            <a:ext cx="18306001" cy="8802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chemeClr val="accent1"/>
                </a:solidFill>
                <a:latin typeface="Quicksand" panose="020B0604020202020204" charset="0"/>
              </a:rPr>
              <a:t>Tell test-runner where your tests are located</a:t>
            </a:r>
          </a:p>
          <a:p>
            <a:r>
              <a:rPr lang="en-GB" sz="3600" b="0" i="0" dirty="0">
                <a:solidFill>
                  <a:srgbClr val="CC7832"/>
                </a:solidFill>
                <a:latin typeface="JetBrains Mono"/>
              </a:rPr>
              <a:t>	</a:t>
            </a:r>
            <a:r>
              <a:rPr lang="en-GB" sz="2000" b="0" i="0" dirty="0" err="1">
                <a:solidFill>
                  <a:srgbClr val="CC7832"/>
                </a:solidFill>
                <a:latin typeface="Consolas" panose="020B0609020204030204" pitchFamily="49" charset="0"/>
              </a:rPr>
              <a:t>testpaths</a:t>
            </a:r>
            <a:r>
              <a:rPr lang="en-GB" sz="2000" b="0" i="0" dirty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en-GB" sz="2000" b="0" i="0" dirty="0">
                <a:solidFill>
                  <a:srgbClr val="A9B7C6"/>
                </a:solidFill>
                <a:latin typeface="Consolas" panose="020B0609020204030204" pitchFamily="49" charset="0"/>
              </a:rPr>
              <a:t>= [</a:t>
            </a:r>
          </a:p>
          <a:p>
            <a:r>
              <a:rPr lang="en-GB" sz="2000" dirty="0">
                <a:solidFill>
                  <a:srgbClr val="A9B7C6"/>
                </a:solidFill>
                <a:latin typeface="Consolas" panose="020B0609020204030204" pitchFamily="49" charset="0"/>
              </a:rPr>
              <a:t>		</a:t>
            </a:r>
            <a:r>
              <a:rPr lang="en-GB" sz="2000" b="0" i="0" dirty="0">
                <a:solidFill>
                  <a:srgbClr val="6A8759"/>
                </a:solidFill>
                <a:latin typeface="Consolas" panose="020B0609020204030204" pitchFamily="49" charset="0"/>
              </a:rPr>
              <a:t>"tests"</a:t>
            </a:r>
            <a:r>
              <a:rPr lang="en-GB" sz="2000" b="0" i="0" dirty="0">
                <a:solidFill>
                  <a:srgbClr val="A9B7C6"/>
                </a:solidFill>
                <a:latin typeface="Consolas" panose="020B0609020204030204" pitchFamily="49" charset="0"/>
              </a:rPr>
              <a:t>,					# In </a:t>
            </a:r>
            <a:r>
              <a:rPr lang="en-GB" sz="2000" b="0" i="0" dirty="0" err="1">
                <a:solidFill>
                  <a:srgbClr val="A9B7C6"/>
                </a:solidFill>
                <a:latin typeface="Consolas" panose="020B0609020204030204" pitchFamily="49" charset="0"/>
              </a:rPr>
              <a:t>pyproject.toml</a:t>
            </a:r>
            <a:r>
              <a:rPr lang="en-GB" sz="2000" b="0" i="0" dirty="0">
                <a:solidFill>
                  <a:srgbClr val="A9B7C6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GB" sz="2000" dirty="0">
                <a:solidFill>
                  <a:srgbClr val="A9B7C6"/>
                </a:solidFill>
                <a:latin typeface="Consolas" panose="020B0609020204030204" pitchFamily="49" charset="0"/>
              </a:rPr>
              <a:t>	</a:t>
            </a:r>
            <a:r>
              <a:rPr lang="en-GB" sz="2000" b="0" i="0" dirty="0">
                <a:solidFill>
                  <a:srgbClr val="A9B7C6"/>
                </a:solidFill>
                <a:latin typeface="Consolas" panose="020B0609020204030204" pitchFamily="49" charset="0"/>
              </a:rPr>
              <a:t>]</a:t>
            </a:r>
          </a:p>
          <a:p>
            <a:endParaRPr lang="en-US" sz="2000" dirty="0">
              <a:solidFill>
                <a:schemeClr val="tx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chemeClr val="tx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800" b="1" dirty="0">
                <a:solidFill>
                  <a:schemeClr val="accent1"/>
                </a:solidFill>
                <a:latin typeface="Quicksand" panose="020B0604020202020204" charset="0"/>
              </a:rPr>
              <a:t>Find slow tests</a:t>
            </a:r>
          </a:p>
          <a:p>
            <a:pPr marL="3600" lvl="1">
              <a:lnSpc>
                <a:spcPct val="131250"/>
              </a:lnSpc>
            </a:pP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pytest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 --durations=10				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# Shows times of 10 slowest tests.</a:t>
            </a:r>
          </a:p>
          <a:p>
            <a:pPr marL="3600" lvl="1">
              <a:lnSpc>
                <a:spcPct val="131250"/>
              </a:lnSpc>
            </a:pP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pytest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 --durations=-1				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# Shows times of all tests.</a:t>
            </a:r>
          </a:p>
          <a:p>
            <a:pPr marL="3600" lvl="1">
              <a:lnSpc>
                <a:spcPct val="131250"/>
              </a:lnSpc>
            </a:pPr>
            <a:endParaRPr lang="en-US" sz="20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marL="3600" lvl="1">
              <a:lnSpc>
                <a:spcPct val="131250"/>
              </a:lnSpc>
            </a:pPr>
            <a:endParaRPr lang="en-US" sz="20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marL="3600" lvl="1"/>
            <a:r>
              <a:rPr lang="en-US" sz="2800" b="1" dirty="0">
                <a:solidFill>
                  <a:schemeClr val="accent1"/>
                </a:solidFill>
                <a:latin typeface="Quicksand" panose="020B0604020202020204" charset="0"/>
              </a:rPr>
              <a:t>Only run a selection of tests</a:t>
            </a:r>
          </a:p>
          <a:p>
            <a:pPr marL="3600" lvl="2">
              <a:lnSpc>
                <a:spcPct val="131250"/>
              </a:lnSpc>
            </a:pP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pytest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 –m &lt;marker&gt;					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# Select by marker.</a:t>
            </a:r>
          </a:p>
          <a:p>
            <a:pPr marL="3600" lvl="2">
              <a:lnSpc>
                <a:spcPct val="131250"/>
              </a:lnSpc>
            </a:pP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pytest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 –k &lt;name&gt;					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# Select by name.</a:t>
            </a:r>
          </a:p>
          <a:p>
            <a:pPr marL="3600" lvl="2">
              <a:lnSpc>
                <a:spcPct val="131250"/>
              </a:lnSpc>
            </a:pP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pytest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 --last-failed 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(--</a:t>
            </a:r>
            <a:r>
              <a:rPr lang="en-US" sz="2000" dirty="0" err="1">
                <a:solidFill>
                  <a:srgbClr val="A9B7C6"/>
                </a:solidFill>
                <a:latin typeface="Consolas" panose="020B0609020204030204" pitchFamily="49" charset="0"/>
              </a:rPr>
              <a:t>lf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			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# Only runs test that failed in the last run.</a:t>
            </a:r>
          </a:p>
          <a:p>
            <a:pPr marL="3600" lvl="2">
              <a:lnSpc>
                <a:spcPct val="131250"/>
              </a:lnSpc>
            </a:pP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pytest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 --failed-failed 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(--ff)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			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# Runs failed tests before other tests. </a:t>
            </a:r>
          </a:p>
          <a:p>
            <a:pPr marL="3600" lvl="2">
              <a:lnSpc>
                <a:spcPct val="131250"/>
              </a:lnSpc>
            </a:pP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pytest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 --new-first 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(--</a:t>
            </a:r>
            <a:r>
              <a:rPr lang="en-US" sz="2000" dirty="0" err="1">
                <a:solidFill>
                  <a:srgbClr val="A9B7C6"/>
                </a:solidFill>
                <a:latin typeface="Consolas" panose="020B0609020204030204" pitchFamily="49" charset="0"/>
              </a:rPr>
              <a:t>nf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) 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				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# Runs new tests before other tests.</a:t>
            </a:r>
          </a:p>
          <a:p>
            <a:pPr marL="3600" lvl="2">
              <a:lnSpc>
                <a:spcPct val="131250"/>
              </a:lnSpc>
            </a:pP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pytest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 –x						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# Stop if 1 test fails.</a:t>
            </a:r>
          </a:p>
          <a:p>
            <a:pPr marL="3600" lvl="2">
              <a:lnSpc>
                <a:spcPct val="131250"/>
              </a:lnSpc>
            </a:pP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pytest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 --stepwise 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(--</a:t>
            </a:r>
            <a:r>
              <a:rPr lang="en-US" sz="2000" dirty="0" err="1">
                <a:solidFill>
                  <a:srgbClr val="A9B7C6"/>
                </a:solidFill>
                <a:latin typeface="Consolas" panose="020B0609020204030204" pitchFamily="49" charset="0"/>
              </a:rPr>
              <a:t>sw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				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# Runs tests until 1 fails, continues from that one the next time.</a:t>
            </a:r>
          </a:p>
          <a:p>
            <a:pPr marL="3600" lvl="2">
              <a:lnSpc>
                <a:spcPct val="131250"/>
              </a:lnSpc>
            </a:pP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pytest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 --stepwise –stepwise-skip			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# Skips one failing test, in the stepwise process.</a:t>
            </a:r>
          </a:p>
          <a:p>
            <a:pPr marL="3600" lvl="2">
              <a:lnSpc>
                <a:spcPct val="131250"/>
              </a:lnSpc>
            </a:pPr>
            <a:endParaRPr lang="en-US" sz="20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marL="3600" lvl="2">
              <a:lnSpc>
                <a:spcPct val="131250"/>
              </a:lnSpc>
            </a:pPr>
            <a:endParaRPr lang="en-US" sz="20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marL="3600" lvl="2">
              <a:lnSpc>
                <a:spcPct val="131250"/>
              </a:lnSpc>
            </a:pPr>
            <a:endParaRPr lang="en-US" sz="20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marL="3600" lvl="2">
              <a:lnSpc>
                <a:spcPct val="131250"/>
              </a:lnSpc>
            </a:pPr>
            <a:endParaRPr lang="en-US" sz="2000" dirty="0">
              <a:solidFill>
                <a:srgbClr val="A9B7C6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78B8EE-FF98-460F-BBF1-5748F6199D4C}"/>
              </a:ext>
            </a:extLst>
          </p:cNvPr>
          <p:cNvGrpSpPr/>
          <p:nvPr/>
        </p:nvGrpSpPr>
        <p:grpSpPr>
          <a:xfrm>
            <a:off x="1051560" y="562468"/>
            <a:ext cx="16514328" cy="0"/>
            <a:chOff x="1051560" y="-226423"/>
            <a:chExt cx="16514328" cy="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47A3487-E8FB-4E13-8583-D2453145E1A0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C38300A-87DD-4221-B38C-EA9C14FB7A33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CD00564-A6A1-4304-9FA9-D91CFFDD07A2}"/>
              </a:ext>
            </a:extLst>
          </p:cNvPr>
          <p:cNvSpPr txBox="1"/>
          <p:nvPr/>
        </p:nvSpPr>
        <p:spPr>
          <a:xfrm>
            <a:off x="2340000" y="239669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Quicksand"/>
                <a:sym typeface="Quicksand"/>
              </a:rPr>
              <a:t>How to make tests fast?</a:t>
            </a:r>
          </a:p>
        </p:txBody>
      </p:sp>
    </p:spTree>
    <p:extLst>
      <p:ext uri="{BB962C8B-B14F-4D97-AF65-F5344CB8AC3E}">
        <p14:creationId xmlns:p14="http://schemas.microsoft.com/office/powerpoint/2010/main" val="71384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3"/>
            <a:r>
              <a:rPr lang="en-US" dirty="0"/>
              <a:t>How to make tests fast?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78B8EE-FF98-460F-BBF1-5748F6199D4C}"/>
              </a:ext>
            </a:extLst>
          </p:cNvPr>
          <p:cNvGrpSpPr/>
          <p:nvPr/>
        </p:nvGrpSpPr>
        <p:grpSpPr>
          <a:xfrm>
            <a:off x="1051560" y="562468"/>
            <a:ext cx="16514328" cy="0"/>
            <a:chOff x="1051560" y="-226423"/>
            <a:chExt cx="16514328" cy="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47A3487-E8FB-4E13-8583-D2453145E1A0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C38300A-87DD-4221-B38C-EA9C14FB7A33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CD00564-A6A1-4304-9FA9-D91CFFDD07A2}"/>
              </a:ext>
            </a:extLst>
          </p:cNvPr>
          <p:cNvSpPr txBox="1"/>
          <p:nvPr/>
        </p:nvSpPr>
        <p:spPr>
          <a:xfrm>
            <a:off x="2340000" y="239669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Quicksand"/>
                <a:sym typeface="Quicksand"/>
              </a:rPr>
              <a:t>How to make tests fast?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1091A2-567F-4386-8571-89576D7EA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933" y="3753245"/>
            <a:ext cx="9290117" cy="1754326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from 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random </a:t>
            </a:r>
            <a:r>
              <a:rPr lang="en-US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import 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random</a:t>
            </a:r>
            <a:b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class 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Employee:</a:t>
            </a:r>
            <a:b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def </a:t>
            </a:r>
            <a:r>
              <a:rPr lang="en-US" sz="1800" b="0" i="0" noProof="1">
                <a:solidFill>
                  <a:srgbClr val="B200B2"/>
                </a:solidFill>
                <a:latin typeface="Consolas" panose="020B0609020204030204" pitchFamily="49" charset="0"/>
              </a:rPr>
              <a:t>__init__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  <a:b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.salary = </a:t>
            </a:r>
            <a:r>
              <a:rPr lang="en-US" sz="1800" b="0" i="0" noProof="1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(random() * </a:t>
            </a:r>
            <a:r>
              <a:rPr lang="en-US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1000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800" b="0" i="0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B4C894-D855-441C-892D-1CFC10B75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3205" y="3753245"/>
            <a:ext cx="9290117" cy="2585323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from 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data_model </a:t>
            </a:r>
            <a:r>
              <a: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import 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Employee</a:t>
            </a: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import 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data_model</a:t>
            </a: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def 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test_employee(monkeypatch):</a:t>
            </a: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    monkeypatch.setattr(data_model, </a:t>
            </a:r>
            <a:r>
              <a:rPr lang="en-GB" sz="1800" b="1" i="0" noProof="1">
                <a:solidFill>
                  <a:srgbClr val="008000"/>
                </a:solidFill>
                <a:latin typeface="Consolas" panose="020B0609020204030204" pitchFamily="49" charset="0"/>
              </a:rPr>
              <a:t>"random"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lambda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0.5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    employee = Employee()</a:t>
            </a: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assert 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employee.salary ==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500</a:t>
            </a:r>
            <a:b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</a:br>
            <a:endParaRPr lang="en-GB" sz="1800" b="0" i="0" noProof="1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7A8413-7969-481C-B5CB-CEA2D7525F63}"/>
              </a:ext>
            </a:extLst>
          </p:cNvPr>
          <p:cNvSpPr txBox="1"/>
          <p:nvPr/>
        </p:nvSpPr>
        <p:spPr>
          <a:xfrm>
            <a:off x="10251722" y="3365609"/>
            <a:ext cx="929160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GB" sz="1600" i="1" dirty="0">
                <a:latin typeface="Quicksand" panose="020B0604020202020204" charset="0"/>
              </a:rPr>
              <a:t>test_data_model.py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6141D6-488C-48C1-B430-A46A8984EFFE}"/>
              </a:ext>
            </a:extLst>
          </p:cNvPr>
          <p:cNvSpPr txBox="1"/>
          <p:nvPr/>
        </p:nvSpPr>
        <p:spPr>
          <a:xfrm>
            <a:off x="760450" y="3336164"/>
            <a:ext cx="929160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GB" sz="1600" i="1" dirty="0">
                <a:latin typeface="Quicksand" panose="020B0604020202020204" charset="0"/>
              </a:rPr>
              <a:t>data_model.py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3636F-969D-4D1A-B5D8-E41C0591171E}"/>
              </a:ext>
            </a:extLst>
          </p:cNvPr>
          <p:cNvSpPr txBox="1"/>
          <p:nvPr/>
        </p:nvSpPr>
        <p:spPr>
          <a:xfrm>
            <a:off x="760450" y="1961405"/>
            <a:ext cx="1868240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2000" b="1" dirty="0" err="1">
                <a:latin typeface="Quicksand" panose="020B0604020202020204" charset="0"/>
              </a:rPr>
              <a:t>Monkeypatch</a:t>
            </a:r>
            <a:r>
              <a:rPr lang="en-GB" sz="2000" b="1" dirty="0">
                <a:latin typeface="Quicksand" panose="020B0604020202020204" charset="0"/>
              </a:rPr>
              <a:t> </a:t>
            </a:r>
            <a:r>
              <a:rPr lang="en-GB" sz="2000" dirty="0">
                <a:latin typeface="Quicksand" panose="020B0604020202020204" charset="0"/>
              </a:rPr>
              <a:t>(fixture)</a:t>
            </a:r>
          </a:p>
          <a:p>
            <a:r>
              <a:rPr lang="en-GB" sz="2000" dirty="0">
                <a:latin typeface="Quicksand" panose="020B0604020202020204" charset="0"/>
              </a:rPr>
              <a:t>Replaces functions, classes, dictionaries etc. with a “fake” version during a test.</a:t>
            </a:r>
          </a:p>
        </p:txBody>
      </p:sp>
    </p:spTree>
    <p:extLst>
      <p:ext uri="{BB962C8B-B14F-4D97-AF65-F5344CB8AC3E}">
        <p14:creationId xmlns:p14="http://schemas.microsoft.com/office/powerpoint/2010/main" val="237606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3"/>
            <a:r>
              <a:rPr lang="en-US" dirty="0"/>
              <a:t>How to make tests fast?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78B8EE-FF98-460F-BBF1-5748F6199D4C}"/>
              </a:ext>
            </a:extLst>
          </p:cNvPr>
          <p:cNvGrpSpPr/>
          <p:nvPr/>
        </p:nvGrpSpPr>
        <p:grpSpPr>
          <a:xfrm>
            <a:off x="1051560" y="562468"/>
            <a:ext cx="16514328" cy="0"/>
            <a:chOff x="1051560" y="-226423"/>
            <a:chExt cx="16514328" cy="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47A3487-E8FB-4E13-8583-D2453145E1A0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C38300A-87DD-4221-B38C-EA9C14FB7A33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CD00564-A6A1-4304-9FA9-D91CFFDD07A2}"/>
              </a:ext>
            </a:extLst>
          </p:cNvPr>
          <p:cNvSpPr txBox="1"/>
          <p:nvPr/>
        </p:nvSpPr>
        <p:spPr>
          <a:xfrm>
            <a:off x="2340000" y="239669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Quicksand"/>
                <a:sym typeface="Quicksand"/>
              </a:rPr>
              <a:t>How to make tests fast?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1091A2-567F-4386-8571-89576D7EA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933" y="3700834"/>
            <a:ext cx="9290117" cy="2308324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import 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requests</a:t>
            </a:r>
            <a:b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from 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datetime </a:t>
            </a:r>
            <a:r>
              <a:rPr lang="en-US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import 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date</a:t>
            </a:r>
            <a:b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def 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max_temperature_on_day(day: date):</a:t>
            </a:r>
            <a:b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    response = requests.get(</a:t>
            </a:r>
          </a:p>
          <a:p>
            <a:r>
              <a:rPr lang="en-US" sz="1800" noProof="1">
                <a:latin typeface="Consolas" panose="020B0609020204030204" pitchFamily="49" charset="0"/>
              </a:rPr>
              <a:t>	</a:t>
            </a:r>
            <a:r>
              <a:rPr lang="en-US" sz="1800" b="1" i="0" noProof="1">
                <a:solidFill>
                  <a:srgbClr val="008000"/>
                </a:solidFill>
                <a:latin typeface="Consolas" panose="020B0609020204030204" pitchFamily="49" charset="0"/>
              </a:rPr>
              <a:t>f"https://www.weather.com/temperatures?day=</a:t>
            </a:r>
            <a:r>
              <a:rPr lang="en-US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day</a:t>
            </a:r>
            <a:r>
              <a:rPr lang="en-US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}</a:t>
            </a:r>
            <a:r>
              <a:rPr lang="en-US" sz="1800" b="1" i="0" noProof="1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    json_data = response.json()</a:t>
            </a:r>
            <a:b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return </a:t>
            </a:r>
            <a:r>
              <a:rPr lang="en-US" sz="1800" b="0" i="0" noProof="1">
                <a:solidFill>
                  <a:srgbClr val="000080"/>
                </a:solidFill>
                <a:latin typeface="Consolas" panose="020B0609020204030204" pitchFamily="49" charset="0"/>
              </a:rPr>
              <a:t>max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(json_data[</a:t>
            </a:r>
            <a:r>
              <a:rPr lang="en-US" sz="1800" b="1" i="0" noProof="1">
                <a:solidFill>
                  <a:srgbClr val="008000"/>
                </a:solidFill>
                <a:latin typeface="Consolas" panose="020B0609020204030204" pitchFamily="49" charset="0"/>
              </a:rPr>
              <a:t>"temperatures"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B4C894-D855-441C-892D-1CFC10B75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3205" y="3702200"/>
            <a:ext cx="9290117" cy="590931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import 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requests</a:t>
            </a: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from 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app </a:t>
            </a:r>
            <a:r>
              <a: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import 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max_temperature_on_day</a:t>
            </a: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class 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MockResponse:</a:t>
            </a: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noProof="1">
                <a:solidFill>
                  <a:srgbClr val="808000"/>
                </a:solidFill>
                <a:latin typeface="Consolas" panose="020B0609020204030204" pitchFamily="49" charset="0"/>
              </a:rPr>
              <a:t>@staticmethod</a:t>
            </a:r>
            <a:br>
              <a:rPr lang="en-GB" sz="1800" b="0" i="0" noProof="1">
                <a:solidFill>
                  <a:srgbClr val="808000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808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def 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json():</a:t>
            </a: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return 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i="0" noProof="1">
                <a:solidFill>
                  <a:srgbClr val="008000"/>
                </a:solidFill>
                <a:latin typeface="Consolas" panose="020B0609020204030204" pitchFamily="49" charset="0"/>
              </a:rPr>
              <a:t>"temperatures"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7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7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6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4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4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4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7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9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13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17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16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17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17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17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18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noProof="1">
                <a:solidFill>
                  <a:srgbClr val="0000FF"/>
                </a:solidFill>
                <a:latin typeface="Consolas" panose="020B0609020204030204" pitchFamily="49" charset="0"/>
              </a:rPr>
              <a:t>9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9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9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8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7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8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7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7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6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]}</a:t>
            </a: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def 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test_max_temperature_on_day(monkeypatch):</a:t>
            </a: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GB" sz="1800" b="0" i="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def 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mock_get(</a:t>
            </a:r>
            <a:r>
              <a:rPr lang="en-GB" sz="1800" b="0" i="0" noProof="1">
                <a:solidFill>
                  <a:srgbClr val="808080"/>
                </a:solidFill>
                <a:latin typeface="Consolas" panose="020B0609020204030204" pitchFamily="49" charset="0"/>
              </a:rPr>
              <a:t>*args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808080"/>
                </a:solidFill>
                <a:latin typeface="Consolas" panose="020B0609020204030204" pitchFamily="49" charset="0"/>
              </a:rPr>
              <a:t>**kwargs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return 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MockResponse()</a:t>
            </a: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    monkeypatch.setattr(requests, </a:t>
            </a:r>
            <a:r>
              <a:rPr lang="en-GB" sz="1800" b="1" i="0" noProof="1">
                <a:solidFill>
                  <a:srgbClr val="008000"/>
                </a:solidFill>
                <a:latin typeface="Consolas" panose="020B0609020204030204" pitchFamily="49" charset="0"/>
              </a:rPr>
              <a:t>"get"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mock_get)</a:t>
            </a:r>
          </a:p>
          <a:p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    result = max_temperature_on_day(</a:t>
            </a:r>
            <a:r>
              <a:rPr lang="en-GB" sz="1800" b="0" i="0" noProof="1">
                <a:solidFill>
                  <a:srgbClr val="660099"/>
                </a:solidFill>
                <a:latin typeface="Consolas" panose="020B0609020204030204" pitchFamily="49" charset="0"/>
              </a:rPr>
              <a:t>day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=date(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12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12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2001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assert 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result ==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18</a:t>
            </a:r>
          </a:p>
          <a:p>
            <a:endParaRPr lang="en-GB" sz="1800" b="0" i="0" noProof="1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7A8413-7969-481C-B5CB-CEA2D7525F63}"/>
              </a:ext>
            </a:extLst>
          </p:cNvPr>
          <p:cNvSpPr txBox="1"/>
          <p:nvPr/>
        </p:nvSpPr>
        <p:spPr>
          <a:xfrm>
            <a:off x="10251722" y="3365609"/>
            <a:ext cx="929160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GB" sz="1600" i="1" dirty="0">
                <a:latin typeface="Quicksand" panose="020B0604020202020204" charset="0"/>
              </a:rPr>
              <a:t>test_app.py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6141D6-488C-48C1-B430-A46A8984EFFE}"/>
              </a:ext>
            </a:extLst>
          </p:cNvPr>
          <p:cNvSpPr txBox="1"/>
          <p:nvPr/>
        </p:nvSpPr>
        <p:spPr>
          <a:xfrm>
            <a:off x="760450" y="3336164"/>
            <a:ext cx="929160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GB" sz="1600" i="1" dirty="0">
                <a:latin typeface="Quicksand" panose="020B0604020202020204" charset="0"/>
              </a:rPr>
              <a:t>app.py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3636F-969D-4D1A-B5D8-E41C0591171E}"/>
              </a:ext>
            </a:extLst>
          </p:cNvPr>
          <p:cNvSpPr txBox="1"/>
          <p:nvPr/>
        </p:nvSpPr>
        <p:spPr>
          <a:xfrm>
            <a:off x="760450" y="1961405"/>
            <a:ext cx="1868240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2000" b="1" dirty="0" err="1">
                <a:latin typeface="Quicksand" panose="020B0604020202020204" charset="0"/>
              </a:rPr>
              <a:t>Monkeypatch</a:t>
            </a:r>
            <a:r>
              <a:rPr lang="en-GB" sz="2000" b="1" dirty="0">
                <a:latin typeface="Quicksand" panose="020B0604020202020204" charset="0"/>
              </a:rPr>
              <a:t> </a:t>
            </a:r>
            <a:r>
              <a:rPr lang="en-GB" sz="2000" dirty="0">
                <a:latin typeface="Quicksand" panose="020B0604020202020204" charset="0"/>
              </a:rPr>
              <a:t>(fixture)</a:t>
            </a:r>
          </a:p>
          <a:p>
            <a:r>
              <a:rPr lang="en-GB" sz="2000" dirty="0">
                <a:latin typeface="Quicksand" panose="020B0604020202020204" charset="0"/>
              </a:rPr>
              <a:t>Replaces functions, classes, dictionaries etc. with a “fake” version during a test.</a:t>
            </a:r>
          </a:p>
        </p:txBody>
      </p:sp>
    </p:spTree>
    <p:extLst>
      <p:ext uri="{BB962C8B-B14F-4D97-AF65-F5344CB8AC3E}">
        <p14:creationId xmlns:p14="http://schemas.microsoft.com/office/powerpoint/2010/main" val="307756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3"/>
            <a:r>
              <a:rPr lang="en-US" dirty="0"/>
              <a:t>How to make tests fast?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78B8EE-FF98-460F-BBF1-5748F6199D4C}"/>
              </a:ext>
            </a:extLst>
          </p:cNvPr>
          <p:cNvGrpSpPr/>
          <p:nvPr/>
        </p:nvGrpSpPr>
        <p:grpSpPr>
          <a:xfrm>
            <a:off x="1051560" y="562468"/>
            <a:ext cx="16514328" cy="0"/>
            <a:chOff x="1051560" y="-226423"/>
            <a:chExt cx="16514328" cy="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47A3487-E8FB-4E13-8583-D2453145E1A0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C38300A-87DD-4221-B38C-EA9C14FB7A33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CD00564-A6A1-4304-9FA9-D91CFFDD07A2}"/>
              </a:ext>
            </a:extLst>
          </p:cNvPr>
          <p:cNvSpPr txBox="1"/>
          <p:nvPr/>
        </p:nvSpPr>
        <p:spPr>
          <a:xfrm>
            <a:off x="2340000" y="239669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Quicksand"/>
                <a:sym typeface="Quicksand"/>
              </a:rPr>
              <a:t>How to make tests fast?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B4C894-D855-441C-892D-1CFC10B75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5438" y="4504504"/>
            <a:ext cx="9290117" cy="3139321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sz="1800" b="1" i="0" dirty="0">
              <a:solidFill>
                <a:srgbClr val="000080"/>
              </a:solidFill>
              <a:latin typeface="Consolas" panose="020B0609020204030204" pitchFamily="49" charset="0"/>
            </a:endParaRPr>
          </a:p>
          <a:p>
            <a:r>
              <a:rPr lang="en-GB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def </a:t>
            </a:r>
            <a:r>
              <a:rPr lang="en-GB" sz="18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test_with_mock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monkeypatch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  <a:b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monkeypatch.setattr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target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=, </a:t>
            </a:r>
            <a:r>
              <a:rPr lang="en-GB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name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=, </a:t>
            </a:r>
            <a:r>
              <a:rPr lang="en-GB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value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=, </a:t>
            </a:r>
            <a:r>
              <a:rPr lang="en-GB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raising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False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monkeypatch.delattr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target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=, </a:t>
            </a:r>
            <a:r>
              <a:rPr lang="en-GB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name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=, </a:t>
            </a:r>
            <a:r>
              <a:rPr lang="en-GB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raising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True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monkeypatch.setitem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dirty="0" err="1">
                <a:solidFill>
                  <a:srgbClr val="660099"/>
                </a:solidFill>
                <a:latin typeface="Consolas" panose="020B0609020204030204" pitchFamily="49" charset="0"/>
              </a:rPr>
              <a:t>dic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=, </a:t>
            </a:r>
            <a:r>
              <a:rPr lang="en-GB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name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=, </a:t>
            </a:r>
            <a:r>
              <a:rPr lang="en-GB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value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=)</a:t>
            </a:r>
            <a:b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monkeypatch.delitem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dirty="0" err="1">
                <a:solidFill>
                  <a:srgbClr val="660099"/>
                </a:solidFill>
                <a:latin typeface="Consolas" panose="020B0609020204030204" pitchFamily="49" charset="0"/>
              </a:rPr>
              <a:t>dic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=, </a:t>
            </a:r>
            <a:r>
              <a:rPr lang="en-GB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name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=, </a:t>
            </a:r>
            <a:r>
              <a:rPr lang="en-GB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raising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True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monkeypatch.setenv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name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=, </a:t>
            </a:r>
            <a:r>
              <a:rPr lang="en-GB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value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=, </a:t>
            </a:r>
            <a:r>
              <a:rPr lang="en-GB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prepend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None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monkeypatch.delenv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name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=, </a:t>
            </a:r>
            <a:r>
              <a:rPr lang="en-GB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raising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True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monkeypatch.syspath_prepend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path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=)</a:t>
            </a:r>
            <a:b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monkeypatch.chdir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path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=)</a:t>
            </a:r>
          </a:p>
          <a:p>
            <a:endParaRPr lang="en-GB" sz="1800" b="0" i="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7A8413-7969-481C-B5CB-CEA2D7525F63}"/>
              </a:ext>
            </a:extLst>
          </p:cNvPr>
          <p:cNvSpPr txBox="1"/>
          <p:nvPr/>
        </p:nvSpPr>
        <p:spPr>
          <a:xfrm>
            <a:off x="5293955" y="4068227"/>
            <a:ext cx="929160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GB" sz="1600" i="1" dirty="0">
                <a:latin typeface="Quicksand" panose="020B0604020202020204" charset="0"/>
              </a:rPr>
              <a:t>Overview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3636F-969D-4D1A-B5D8-E41C0591171E}"/>
              </a:ext>
            </a:extLst>
          </p:cNvPr>
          <p:cNvSpPr txBox="1"/>
          <p:nvPr/>
        </p:nvSpPr>
        <p:spPr>
          <a:xfrm>
            <a:off x="760450" y="1961405"/>
            <a:ext cx="1868240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2000" b="1" dirty="0" err="1">
                <a:latin typeface="Quicksand" panose="020B0604020202020204" charset="0"/>
              </a:rPr>
              <a:t>Monkeypatch</a:t>
            </a:r>
            <a:r>
              <a:rPr lang="en-GB" sz="2000" b="1" dirty="0">
                <a:latin typeface="Quicksand" panose="020B0604020202020204" charset="0"/>
              </a:rPr>
              <a:t> </a:t>
            </a:r>
            <a:r>
              <a:rPr lang="en-GB" sz="2000" dirty="0">
                <a:latin typeface="Quicksand" panose="020B0604020202020204" charset="0"/>
              </a:rPr>
              <a:t>(fixture)</a:t>
            </a:r>
          </a:p>
          <a:p>
            <a:r>
              <a:rPr lang="en-GB" sz="2000" dirty="0">
                <a:latin typeface="Quicksand" panose="020B0604020202020204" charset="0"/>
              </a:rPr>
              <a:t>Replaces functions, classes, dictionaries etc. with a “fake” version during a test.</a:t>
            </a:r>
          </a:p>
        </p:txBody>
      </p:sp>
    </p:spTree>
    <p:extLst>
      <p:ext uri="{BB962C8B-B14F-4D97-AF65-F5344CB8AC3E}">
        <p14:creationId xmlns:p14="http://schemas.microsoft.com/office/powerpoint/2010/main" val="4279210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3"/>
            <a:r>
              <a:rPr lang="en-US" dirty="0"/>
              <a:t>How to make tests fast?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78B8EE-FF98-460F-BBF1-5748F6199D4C}"/>
              </a:ext>
            </a:extLst>
          </p:cNvPr>
          <p:cNvGrpSpPr/>
          <p:nvPr/>
        </p:nvGrpSpPr>
        <p:grpSpPr>
          <a:xfrm>
            <a:off x="1051560" y="562468"/>
            <a:ext cx="16514328" cy="0"/>
            <a:chOff x="1051560" y="-226423"/>
            <a:chExt cx="16514328" cy="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47A3487-E8FB-4E13-8583-D2453145E1A0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C38300A-87DD-4221-B38C-EA9C14FB7A33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CD00564-A6A1-4304-9FA9-D91CFFDD07A2}"/>
              </a:ext>
            </a:extLst>
          </p:cNvPr>
          <p:cNvSpPr txBox="1"/>
          <p:nvPr/>
        </p:nvSpPr>
        <p:spPr>
          <a:xfrm>
            <a:off x="2340000" y="239669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Quicksand"/>
                <a:sym typeface="Quicksand"/>
              </a:rPr>
              <a:t>How to make tests fast?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3636F-969D-4D1A-B5D8-E41C0591171E}"/>
              </a:ext>
            </a:extLst>
          </p:cNvPr>
          <p:cNvSpPr txBox="1"/>
          <p:nvPr/>
        </p:nvSpPr>
        <p:spPr>
          <a:xfrm>
            <a:off x="760449" y="1351948"/>
            <a:ext cx="18682407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2000" b="1" dirty="0">
                <a:latin typeface="Quicksand" panose="020B0604020202020204" charset="0"/>
              </a:rPr>
              <a:t>Cache </a:t>
            </a:r>
            <a:endParaRPr lang="en-GB" sz="2000" dirty="0">
              <a:latin typeface="Quicksand" panose="020B0604020202020204" charset="0"/>
            </a:endParaRPr>
          </a:p>
          <a:p>
            <a:r>
              <a:rPr lang="en-GB" sz="2000" dirty="0">
                <a:latin typeface="Quicksand" panose="020B0604020202020204" charset="0"/>
              </a:rPr>
              <a:t>Place where </a:t>
            </a:r>
            <a:r>
              <a:rPr lang="en-GB" sz="2000" dirty="0" err="1">
                <a:latin typeface="Quicksand" panose="020B0604020202020204" charset="0"/>
              </a:rPr>
              <a:t>pytest</a:t>
            </a:r>
            <a:r>
              <a:rPr lang="en-GB" sz="2000" dirty="0">
                <a:latin typeface="Quicksand" panose="020B0604020202020204" charset="0"/>
              </a:rPr>
              <a:t> saves </a:t>
            </a:r>
            <a:r>
              <a:rPr lang="en-GB" sz="2000" dirty="0" err="1">
                <a:latin typeface="Quicksand" panose="020B0604020202020204" charset="0"/>
              </a:rPr>
              <a:t>test_ids</a:t>
            </a:r>
            <a:r>
              <a:rPr lang="en-GB" sz="2000" dirty="0">
                <a:latin typeface="Quicksand" panose="020B0604020202020204" charset="0"/>
              </a:rPr>
              <a:t> from discovery, outcomes of previous test runs, etc.</a:t>
            </a:r>
          </a:p>
          <a:p>
            <a:r>
              <a:rPr lang="en-GB" sz="2000" dirty="0">
                <a:latin typeface="Quicksand" panose="020B0604020202020204" charset="0"/>
              </a:rPr>
              <a:t>But you can also store your own values.</a:t>
            </a:r>
          </a:p>
          <a:p>
            <a:r>
              <a:rPr lang="en-GB" sz="2000" dirty="0">
                <a:latin typeface="Quicksand" panose="020B0604020202020204" charset="0"/>
              </a:rPr>
              <a:t>Clear the cache for a fresh run with:  </a:t>
            </a:r>
            <a:r>
              <a:rPr lang="en-GB" sz="2000" dirty="0" err="1">
                <a:latin typeface="Consolas" panose="020B0609020204030204" pitchFamily="49" charset="0"/>
              </a:rPr>
              <a:t>pytest</a:t>
            </a:r>
            <a:r>
              <a:rPr lang="en-GB" sz="2000" dirty="0">
                <a:latin typeface="Consolas" panose="020B0609020204030204" pitchFamily="49" charset="0"/>
              </a:rPr>
              <a:t> --cache-clear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C433815-383C-4E3D-873A-95D22F14C21C}"/>
              </a:ext>
            </a:extLst>
          </p:cNvPr>
          <p:cNvGrpSpPr/>
          <p:nvPr/>
        </p:nvGrpSpPr>
        <p:grpSpPr>
          <a:xfrm>
            <a:off x="810053" y="3757570"/>
            <a:ext cx="9291600" cy="6266446"/>
            <a:chOff x="1532447" y="1869273"/>
            <a:chExt cx="7560000" cy="62664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2FCA9DA-0A5B-48AB-BF52-617ACD6E9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2447" y="2226409"/>
              <a:ext cx="7560000" cy="590931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import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pytest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import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time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def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expensive_computation():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time.sleep(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10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)  </a:t>
              </a:r>
              <a:r>
                <a:rPr lang="en-GB" sz="1800" b="0" i="1" noProof="1">
                  <a:solidFill>
                    <a:srgbClr val="808080"/>
                  </a:solidFill>
                  <a:latin typeface="Consolas" panose="020B0609020204030204" pitchFamily="49" charset="0"/>
                </a:rPr>
                <a:t># running expensive computation...</a:t>
              </a:r>
              <a:br>
                <a:rPr lang="en-GB" sz="1800" b="0" i="1" noProof="1">
                  <a:solidFill>
                    <a:srgbClr val="808080"/>
                  </a:solidFill>
                  <a:latin typeface="Consolas" panose="020B0609020204030204" pitchFamily="49" charset="0"/>
                </a:rPr>
              </a:br>
              <a:br>
                <a:rPr lang="en-GB" sz="1800" b="0" i="1" noProof="1">
                  <a:solidFill>
                    <a:srgbClr val="808080"/>
                  </a:solidFill>
                  <a:latin typeface="Consolas" panose="020B0609020204030204" pitchFamily="49" charset="0"/>
                </a:rPr>
              </a:br>
              <a:br>
                <a:rPr lang="en-GB" sz="1800" b="0" i="1" noProof="1">
                  <a:solidFill>
                    <a:srgbClr val="80808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808000"/>
                  </a:solidFill>
                  <a:latin typeface="Consolas" panose="020B0609020204030204" pitchFamily="49" charset="0"/>
                </a:rPr>
                <a:t>@pytest.fixture</a:t>
              </a:r>
              <a:br>
                <a:rPr lang="en-GB" sz="1800" b="0" i="0" noProof="1">
                  <a:solidFill>
                    <a:srgbClr val="808000"/>
                  </a:solidFill>
                  <a:latin typeface="Consolas" panose="020B0609020204030204" pitchFamily="49" charset="0"/>
                </a:rPr>
              </a:b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def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mydata(request):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val = request.config.cache.get(</a:t>
              </a:r>
              <a:r>
                <a:rPr lang="en-GB" sz="1800" b="1" i="0" noProof="1">
                  <a:solidFill>
                    <a:srgbClr val="008000"/>
                  </a:solidFill>
                  <a:latin typeface="Consolas" panose="020B0609020204030204" pitchFamily="49" charset="0"/>
                </a:rPr>
                <a:t>"example/value"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None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if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val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is None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    expensive_computation()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    val =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42</a:t>
              </a:r>
              <a:b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       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request.config.cache.set(</a:t>
              </a:r>
              <a:r>
                <a:rPr lang="en-GB" sz="1800" b="1" i="0" noProof="1">
                  <a:solidFill>
                    <a:srgbClr val="008000"/>
                  </a:solidFill>
                  <a:latin typeface="Consolas" panose="020B0609020204030204" pitchFamily="49" charset="0"/>
                </a:rPr>
                <a:t>"example/value"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val)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yield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val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def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test_function(mydata):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assert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mydata ==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23</a:t>
              </a:r>
            </a:p>
            <a:p>
              <a:endPara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A5B37BF-2C09-46D6-A59B-7C98978EA6E3}"/>
                </a:ext>
              </a:extLst>
            </p:cNvPr>
            <p:cNvSpPr txBox="1"/>
            <p:nvPr/>
          </p:nvSpPr>
          <p:spPr>
            <a:xfrm>
              <a:off x="1532447" y="1869273"/>
              <a:ext cx="7560000" cy="3385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GB" sz="1600" i="1" dirty="0">
                  <a:latin typeface="Quicksand" panose="020B0604020202020204" charset="0"/>
                </a:rPr>
                <a:t>The example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E4169B3-6AEA-45C3-851E-41B6C0940ABA}"/>
              </a:ext>
            </a:extLst>
          </p:cNvPr>
          <p:cNvGrpSpPr/>
          <p:nvPr/>
        </p:nvGrpSpPr>
        <p:grpSpPr>
          <a:xfrm>
            <a:off x="10365888" y="2923379"/>
            <a:ext cx="9291600" cy="7097443"/>
            <a:chOff x="1532447" y="1869273"/>
            <a:chExt cx="7560000" cy="709744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71CB6D-68F2-48B1-AB9F-5F26EA944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2447" y="2226409"/>
              <a:ext cx="7560000" cy="67403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1800" i="0" noProof="1">
                  <a:solidFill>
                    <a:schemeClr val="accent3"/>
                  </a:solidFill>
                  <a:latin typeface="Consolas" panose="020B0609020204030204" pitchFamily="49" charset="0"/>
                </a:rPr>
                <a:t>$ pytest tests/test_cache.py::test_function</a:t>
              </a:r>
            </a:p>
            <a:p>
              <a:r>
                <a:rPr lang="en-GB" sz="1800" i="0" noProof="1">
                  <a:solidFill>
                    <a:schemeClr val="accent3"/>
                  </a:solidFill>
                  <a:latin typeface="Consolas" panose="020B0609020204030204" pitchFamily="49" charset="0"/>
                </a:rPr>
                <a:t>========================= test session starts ==========================</a:t>
              </a:r>
            </a:p>
            <a:p>
              <a:r>
                <a:rPr lang="en-GB" sz="1800" i="0" noProof="1">
                  <a:solidFill>
                    <a:schemeClr val="accent3"/>
                  </a:solidFill>
                  <a:latin typeface="Consolas" panose="020B0609020204030204" pitchFamily="49" charset="0"/>
                </a:rPr>
                <a:t>platform win32 -- Python 3.7.11, pytest-7.1.1, pluggy-0.13.1</a:t>
              </a:r>
            </a:p>
            <a:p>
              <a:r>
                <a:rPr lang="en-GB" sz="1800" i="0" noProof="1">
                  <a:solidFill>
                    <a:schemeClr val="accent3"/>
                  </a:solidFill>
                  <a:latin typeface="Consolas" panose="020B0609020204030204" pitchFamily="49" charset="0"/>
                </a:rPr>
                <a:t>cachedir: tests\.pytest_cache</a:t>
              </a:r>
            </a:p>
            <a:p>
              <a:r>
                <a:rPr lang="en-GB" sz="1800" i="0" noProof="1">
                  <a:solidFill>
                    <a:schemeClr val="accent3"/>
                  </a:solidFill>
                  <a:latin typeface="Consolas" panose="020B0609020204030204" pitchFamily="49" charset="0"/>
                </a:rPr>
                <a:t>rootdir: ...\testing_for_data_science_day_2, configfile: pyproject.toml</a:t>
              </a:r>
            </a:p>
            <a:p>
              <a:endParaRPr lang="en-GB" sz="1800" i="0" noProof="1">
                <a:solidFill>
                  <a:schemeClr val="accent3"/>
                </a:solidFill>
                <a:latin typeface="Consolas" panose="020B0609020204030204" pitchFamily="49" charset="0"/>
              </a:endParaRPr>
            </a:p>
            <a:p>
              <a:r>
                <a:rPr lang="en-GB" sz="1800" i="0" noProof="1">
                  <a:solidFill>
                    <a:schemeClr val="accent3"/>
                  </a:solidFill>
                  <a:latin typeface="Consolas" panose="020B0609020204030204" pitchFamily="49" charset="0"/>
                </a:rPr>
                <a:t>plugins: cov-2.9.0, env-0.6.2, mock-3.6.1</a:t>
              </a:r>
            </a:p>
            <a:p>
              <a:r>
                <a:rPr lang="en-GB" sz="1800" i="0" noProof="1">
                  <a:solidFill>
                    <a:schemeClr val="accent3"/>
                  </a:solidFill>
                  <a:latin typeface="Consolas" panose="020B0609020204030204" pitchFamily="49" charset="0"/>
                </a:rPr>
                <a:t>collected 1 item                                                         </a:t>
              </a:r>
            </a:p>
            <a:p>
              <a:endParaRPr lang="en-GB" sz="1800" i="0" noProof="1">
                <a:solidFill>
                  <a:schemeClr val="accent3"/>
                </a:solidFill>
                <a:latin typeface="Consolas" panose="020B0609020204030204" pitchFamily="49" charset="0"/>
              </a:endParaRPr>
            </a:p>
            <a:p>
              <a:r>
                <a:rPr lang="en-GB" sz="1800" i="0" noProof="1">
                  <a:solidFill>
                    <a:schemeClr val="accent3"/>
                  </a:solidFill>
                  <a:latin typeface="Consolas" panose="020B0609020204030204" pitchFamily="49" charset="0"/>
                </a:rPr>
                <a:t>tests\test_cache.py .                                            [100%]</a:t>
              </a:r>
            </a:p>
            <a:p>
              <a:r>
                <a:rPr lang="en-GB" sz="1800" i="0" noProof="1">
                  <a:solidFill>
                    <a:schemeClr val="accent3"/>
                  </a:solidFill>
                  <a:latin typeface="Consolas" panose="020B0609020204030204" pitchFamily="49" charset="0"/>
                </a:rPr>
                <a:t>========================== 1 passed in 10.01s ========================== </a:t>
              </a:r>
            </a:p>
            <a:p>
              <a:endParaRPr lang="en-GB" sz="1800" i="0" noProof="1">
                <a:solidFill>
                  <a:schemeClr val="accent3"/>
                </a:solidFill>
                <a:latin typeface="Consolas" panose="020B0609020204030204" pitchFamily="49" charset="0"/>
              </a:endParaRPr>
            </a:p>
            <a:p>
              <a:endParaRPr lang="en-GB" sz="1800" i="0" noProof="1">
                <a:solidFill>
                  <a:schemeClr val="accent3"/>
                </a:solidFill>
                <a:latin typeface="Consolas" panose="020B0609020204030204" pitchFamily="49" charset="0"/>
              </a:endParaRPr>
            </a:p>
            <a:p>
              <a:r>
                <a:rPr lang="en-GB" sz="1800" i="0" noProof="1">
                  <a:solidFill>
                    <a:schemeClr val="accent3"/>
                  </a:solidFill>
                  <a:latin typeface="Consolas" panose="020B0609020204030204" pitchFamily="49" charset="0"/>
                </a:rPr>
                <a:t>$ pytest tests/test_cache.py::test_function</a:t>
              </a:r>
            </a:p>
            <a:p>
              <a:r>
                <a:rPr lang="en-GB" sz="1800" i="0" noProof="1">
                  <a:solidFill>
                    <a:schemeClr val="accent3"/>
                  </a:solidFill>
                  <a:latin typeface="Consolas" panose="020B0609020204030204" pitchFamily="49" charset="0"/>
                </a:rPr>
                <a:t>========================= test session starts ==========================</a:t>
              </a:r>
            </a:p>
            <a:p>
              <a:r>
                <a:rPr lang="en-GB" sz="1800" i="0" noProof="1">
                  <a:solidFill>
                    <a:schemeClr val="accent3"/>
                  </a:solidFill>
                  <a:latin typeface="Consolas" panose="020B0609020204030204" pitchFamily="49" charset="0"/>
                </a:rPr>
                <a:t>platform win32 -- Python 3.7.11, pytest-7.1.1, pluggy-0.13.1</a:t>
              </a:r>
            </a:p>
            <a:p>
              <a:r>
                <a:rPr lang="en-GB" sz="1800" i="0" noProof="1">
                  <a:solidFill>
                    <a:schemeClr val="accent3"/>
                  </a:solidFill>
                  <a:latin typeface="Consolas" panose="020B0609020204030204" pitchFamily="49" charset="0"/>
                </a:rPr>
                <a:t>cachedir: tests\.pytest_cache</a:t>
              </a:r>
            </a:p>
            <a:p>
              <a:r>
                <a:rPr lang="en-GB" sz="1800" i="0" noProof="1">
                  <a:solidFill>
                    <a:schemeClr val="accent3"/>
                  </a:solidFill>
                  <a:latin typeface="Consolas" panose="020B0609020204030204" pitchFamily="49" charset="0"/>
                </a:rPr>
                <a:t>rootdir: ...\testing_for_data_science_day_2, configfile: pyproject.toml</a:t>
              </a:r>
            </a:p>
            <a:p>
              <a:endParaRPr lang="en-GB" sz="1800" i="0" noProof="1">
                <a:solidFill>
                  <a:schemeClr val="accent3"/>
                </a:solidFill>
                <a:latin typeface="Consolas" panose="020B0609020204030204" pitchFamily="49" charset="0"/>
              </a:endParaRPr>
            </a:p>
            <a:p>
              <a:r>
                <a:rPr lang="en-GB" sz="1800" i="0" noProof="1">
                  <a:solidFill>
                    <a:schemeClr val="accent3"/>
                  </a:solidFill>
                  <a:latin typeface="Consolas" panose="020B0609020204030204" pitchFamily="49" charset="0"/>
                </a:rPr>
                <a:t>plugins: cov-2.9.0, env-0.6.2, mock-3.6.1</a:t>
              </a:r>
            </a:p>
            <a:p>
              <a:r>
                <a:rPr lang="en-GB" sz="1800" i="0" noProof="1">
                  <a:solidFill>
                    <a:schemeClr val="accent3"/>
                  </a:solidFill>
                  <a:latin typeface="Consolas" panose="020B0609020204030204" pitchFamily="49" charset="0"/>
                </a:rPr>
                <a:t>collected 1 item                                                         </a:t>
              </a:r>
            </a:p>
            <a:p>
              <a:endParaRPr lang="en-GB" sz="1800" i="0" noProof="1">
                <a:solidFill>
                  <a:schemeClr val="accent3"/>
                </a:solidFill>
                <a:latin typeface="Consolas" panose="020B0609020204030204" pitchFamily="49" charset="0"/>
              </a:endParaRPr>
            </a:p>
            <a:p>
              <a:r>
                <a:rPr lang="en-GB" sz="1800" i="0" noProof="1">
                  <a:solidFill>
                    <a:schemeClr val="accent3"/>
                  </a:solidFill>
                  <a:latin typeface="Consolas" panose="020B0609020204030204" pitchFamily="49" charset="0"/>
                </a:rPr>
                <a:t>tests\test_cache.py .                                            [100%] </a:t>
              </a:r>
            </a:p>
            <a:p>
              <a:r>
                <a:rPr lang="en-GB" sz="1800" i="0" noProof="1">
                  <a:solidFill>
                    <a:schemeClr val="accent3"/>
                  </a:solidFill>
                  <a:latin typeface="Consolas" panose="020B0609020204030204" pitchFamily="49" charset="0"/>
                </a:rPr>
                <a:t>========================== 1 passed in 0.02s ===========================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F00DD02-0E1C-4D6A-A912-0217D96490E5}"/>
                </a:ext>
              </a:extLst>
            </p:cNvPr>
            <p:cNvSpPr txBox="1"/>
            <p:nvPr/>
          </p:nvSpPr>
          <p:spPr>
            <a:xfrm>
              <a:off x="1532447" y="1869273"/>
              <a:ext cx="7560000" cy="3385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GB" sz="1600" i="1" dirty="0">
                  <a:latin typeface="Quicksand" panose="020B0604020202020204" charset="0"/>
                </a:rPr>
                <a:t>Terminal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9673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B768C-EF51-4E06-A656-BEF2F4E5F79C}"/>
              </a:ext>
            </a:extLst>
          </p:cNvPr>
          <p:cNvSpPr txBox="1"/>
          <p:nvPr/>
        </p:nvSpPr>
        <p:spPr>
          <a:xfrm>
            <a:off x="2340000" y="2278713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Quicksand"/>
                <a:sym typeface="Quicksand"/>
              </a:rPr>
              <a:t>What testing platforms are out there?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BB0798B-9005-4EAB-A5F9-F9C30FAE54DD}"/>
              </a:ext>
            </a:extLst>
          </p:cNvPr>
          <p:cNvGrpSpPr/>
          <p:nvPr/>
        </p:nvGrpSpPr>
        <p:grpSpPr>
          <a:xfrm>
            <a:off x="1051560" y="5972424"/>
            <a:ext cx="16514328" cy="0"/>
            <a:chOff x="1051560" y="-226423"/>
            <a:chExt cx="16514328" cy="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A6887D1-962A-44F7-A748-C6789078F998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52FD0C6-21C9-4C0B-AFA3-DE24A6C76454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95C93D6-4B46-434F-9F99-8B62D1042E67}"/>
              </a:ext>
            </a:extLst>
          </p:cNvPr>
          <p:cNvSpPr txBox="1"/>
          <p:nvPr/>
        </p:nvSpPr>
        <p:spPr>
          <a:xfrm>
            <a:off x="2340000" y="3410718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many tests should you write?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77339-3877-4BDE-BAF9-06EA47E56743}"/>
              </a:ext>
            </a:extLst>
          </p:cNvPr>
          <p:cNvSpPr txBox="1"/>
          <p:nvPr/>
        </p:nvSpPr>
        <p:spPr>
          <a:xfrm>
            <a:off x="2340000" y="4542723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make tests fast?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127EAA-E978-4280-AF67-5FBF7CD7F7EA}"/>
              </a:ext>
            </a:extLst>
          </p:cNvPr>
          <p:cNvSpPr txBox="1"/>
          <p:nvPr/>
        </p:nvSpPr>
        <p:spPr>
          <a:xfrm>
            <a:off x="2340000" y="5674728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What is test driven development?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BC3622-6AF1-4B67-9733-78612D294296}"/>
              </a:ext>
            </a:extLst>
          </p:cNvPr>
          <p:cNvSpPr txBox="1"/>
          <p:nvPr/>
        </p:nvSpPr>
        <p:spPr>
          <a:xfrm>
            <a:off x="2340000" y="6806733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integrate test in your CI/CD?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9A2F5-FFCB-4FDD-AA6D-5A7AE234708B}"/>
              </a:ext>
            </a:extLst>
          </p:cNvPr>
          <p:cNvSpPr txBox="1"/>
          <p:nvPr/>
        </p:nvSpPr>
        <p:spPr>
          <a:xfrm>
            <a:off x="2340000" y="7938739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test for Data Science?</a:t>
            </a:r>
            <a:endParaRPr lang="en-GB" sz="3200" b="1" dirty="0">
              <a:solidFill>
                <a:schemeClr val="lt1"/>
              </a:solidFill>
              <a:latin typeface="Quicksand"/>
              <a:sym typeface="Quicksand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AD135F7-E05A-4264-A148-7FB793DCE138}"/>
              </a:ext>
            </a:extLst>
          </p:cNvPr>
          <p:cNvGrpSpPr/>
          <p:nvPr/>
        </p:nvGrpSpPr>
        <p:grpSpPr>
          <a:xfrm>
            <a:off x="363967" y="11535277"/>
            <a:ext cx="16514328" cy="0"/>
            <a:chOff x="1051560" y="-226423"/>
            <a:chExt cx="16514328" cy="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88146C9-F5C7-4B33-8E1F-9040961B1F05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FE56F8D-ECCE-407F-ACD1-8654672FD297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51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C2749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C2749"/>
                                      </p:to>
                                    </p:animClr>
                                    <p:set>
                                      <p:cBhvr>
                                        <p:cTn id="8" dur="2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3"/>
            <a:r>
              <a:rPr lang="en-US" dirty="0"/>
              <a:t>What is test driven development?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78B8EE-FF98-460F-BBF1-5748F6199D4C}"/>
              </a:ext>
            </a:extLst>
          </p:cNvPr>
          <p:cNvGrpSpPr/>
          <p:nvPr/>
        </p:nvGrpSpPr>
        <p:grpSpPr>
          <a:xfrm>
            <a:off x="1051560" y="562468"/>
            <a:ext cx="16514328" cy="0"/>
            <a:chOff x="1051560" y="-226423"/>
            <a:chExt cx="16514328" cy="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47A3487-E8FB-4E13-8583-D2453145E1A0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C38300A-87DD-4221-B38C-EA9C14FB7A33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CD00564-A6A1-4304-9FA9-D91CFFDD07A2}"/>
              </a:ext>
            </a:extLst>
          </p:cNvPr>
          <p:cNvSpPr txBox="1"/>
          <p:nvPr/>
        </p:nvSpPr>
        <p:spPr>
          <a:xfrm>
            <a:off x="2340000" y="239669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Quicksand"/>
                <a:sym typeface="Quicksand"/>
              </a:rPr>
              <a:t>What is test driven development?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F9261A6-6E22-4866-82BC-1E1A8CA852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923011"/>
              </p:ext>
            </p:extLst>
          </p:nvPr>
        </p:nvGraphicFramePr>
        <p:xfrm>
          <a:off x="834189" y="2192137"/>
          <a:ext cx="14897195" cy="70421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48398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3"/>
            <a:r>
              <a:rPr lang="en-US" dirty="0"/>
              <a:t>What is test driven development?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78B8EE-FF98-460F-BBF1-5748F6199D4C}"/>
              </a:ext>
            </a:extLst>
          </p:cNvPr>
          <p:cNvGrpSpPr/>
          <p:nvPr/>
        </p:nvGrpSpPr>
        <p:grpSpPr>
          <a:xfrm>
            <a:off x="1051560" y="562468"/>
            <a:ext cx="16514328" cy="0"/>
            <a:chOff x="1051560" y="-226423"/>
            <a:chExt cx="16514328" cy="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47A3487-E8FB-4E13-8583-D2453145E1A0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C38300A-87DD-4221-B38C-EA9C14FB7A33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CD00564-A6A1-4304-9FA9-D91CFFDD07A2}"/>
              </a:ext>
            </a:extLst>
          </p:cNvPr>
          <p:cNvSpPr txBox="1"/>
          <p:nvPr/>
        </p:nvSpPr>
        <p:spPr>
          <a:xfrm>
            <a:off x="2340000" y="239669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Quicksand"/>
                <a:sym typeface="Quicksand"/>
              </a:rPr>
              <a:t>What is test driven development?</a:t>
            </a:r>
          </a:p>
        </p:txBody>
      </p:sp>
      <p:pic>
        <p:nvPicPr>
          <p:cNvPr id="1026" name="Picture 2" descr="Test-driven Development | IceMobile">
            <a:extLst>
              <a:ext uri="{FF2B5EF4-FFF2-40B4-BE49-F238E27FC236}">
                <a16:creationId xmlns:a16="http://schemas.microsoft.com/office/drawing/2014/main" id="{4BCB96F2-2296-43A2-9381-0F8AE6062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958" y="2030973"/>
            <a:ext cx="15564184" cy="687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838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B768C-EF51-4E06-A656-BEF2F4E5F79C}"/>
              </a:ext>
            </a:extLst>
          </p:cNvPr>
          <p:cNvSpPr txBox="1"/>
          <p:nvPr/>
        </p:nvSpPr>
        <p:spPr>
          <a:xfrm>
            <a:off x="2340000" y="2278713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Quicksand"/>
                <a:sym typeface="Quicksand"/>
              </a:rPr>
              <a:t>What testing platforms are out there?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BB0798B-9005-4EAB-A5F9-F9C30FAE54DD}"/>
              </a:ext>
            </a:extLst>
          </p:cNvPr>
          <p:cNvGrpSpPr/>
          <p:nvPr/>
        </p:nvGrpSpPr>
        <p:grpSpPr>
          <a:xfrm>
            <a:off x="1051560" y="7095369"/>
            <a:ext cx="16514328" cy="0"/>
            <a:chOff x="1051560" y="-226423"/>
            <a:chExt cx="16514328" cy="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A6887D1-962A-44F7-A748-C6789078F998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52FD0C6-21C9-4C0B-AFA3-DE24A6C76454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95C93D6-4B46-434F-9F99-8B62D1042E67}"/>
              </a:ext>
            </a:extLst>
          </p:cNvPr>
          <p:cNvSpPr txBox="1"/>
          <p:nvPr/>
        </p:nvSpPr>
        <p:spPr>
          <a:xfrm>
            <a:off x="2340000" y="3410718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many tests should you write?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77339-3877-4BDE-BAF9-06EA47E56743}"/>
              </a:ext>
            </a:extLst>
          </p:cNvPr>
          <p:cNvSpPr txBox="1"/>
          <p:nvPr/>
        </p:nvSpPr>
        <p:spPr>
          <a:xfrm>
            <a:off x="2340000" y="4542723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make tests fast?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127EAA-E978-4280-AF67-5FBF7CD7F7EA}"/>
              </a:ext>
            </a:extLst>
          </p:cNvPr>
          <p:cNvSpPr txBox="1"/>
          <p:nvPr/>
        </p:nvSpPr>
        <p:spPr>
          <a:xfrm>
            <a:off x="2340000" y="5674728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What is test driven development?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BC3622-6AF1-4B67-9733-78612D294296}"/>
              </a:ext>
            </a:extLst>
          </p:cNvPr>
          <p:cNvSpPr txBox="1"/>
          <p:nvPr/>
        </p:nvSpPr>
        <p:spPr>
          <a:xfrm>
            <a:off x="2340000" y="6806733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integrate test in your CI/CD?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9A2F5-FFCB-4FDD-AA6D-5A7AE234708B}"/>
              </a:ext>
            </a:extLst>
          </p:cNvPr>
          <p:cNvSpPr txBox="1"/>
          <p:nvPr/>
        </p:nvSpPr>
        <p:spPr>
          <a:xfrm>
            <a:off x="2340000" y="7938739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test for Data Science?</a:t>
            </a:r>
            <a:endParaRPr lang="en-GB" sz="3200" b="1" dirty="0">
              <a:solidFill>
                <a:schemeClr val="lt1"/>
              </a:solidFill>
              <a:latin typeface="Quicksand"/>
              <a:sym typeface="Quicksand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AD135F7-E05A-4264-A148-7FB793DCE138}"/>
              </a:ext>
            </a:extLst>
          </p:cNvPr>
          <p:cNvGrpSpPr/>
          <p:nvPr/>
        </p:nvGrpSpPr>
        <p:grpSpPr>
          <a:xfrm>
            <a:off x="363967" y="11535277"/>
            <a:ext cx="16514328" cy="0"/>
            <a:chOff x="1051560" y="-226423"/>
            <a:chExt cx="16514328" cy="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88146C9-F5C7-4B33-8E1F-9040961B1F05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FE56F8D-ECCE-407F-ACD1-8654672FD297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8186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C2749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C2749"/>
                                      </p:to>
                                    </p:animClr>
                                    <p:set>
                                      <p:cBhvr>
                                        <p:cTn id="8" dur="2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B768C-EF51-4E06-A656-BEF2F4E5F79C}"/>
              </a:ext>
            </a:extLst>
          </p:cNvPr>
          <p:cNvSpPr txBox="1"/>
          <p:nvPr/>
        </p:nvSpPr>
        <p:spPr>
          <a:xfrm>
            <a:off x="2340000" y="2278713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What testing platforms are out there?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5C93D6-4B46-434F-9F99-8B62D1042E67}"/>
              </a:ext>
            </a:extLst>
          </p:cNvPr>
          <p:cNvSpPr txBox="1"/>
          <p:nvPr/>
        </p:nvSpPr>
        <p:spPr>
          <a:xfrm>
            <a:off x="2340000" y="3410718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many tests should you write?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77339-3877-4BDE-BAF9-06EA47E56743}"/>
              </a:ext>
            </a:extLst>
          </p:cNvPr>
          <p:cNvSpPr txBox="1"/>
          <p:nvPr/>
        </p:nvSpPr>
        <p:spPr>
          <a:xfrm>
            <a:off x="2340000" y="4542723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make tests fast?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127EAA-E978-4280-AF67-5FBF7CD7F7EA}"/>
              </a:ext>
            </a:extLst>
          </p:cNvPr>
          <p:cNvSpPr txBox="1"/>
          <p:nvPr/>
        </p:nvSpPr>
        <p:spPr>
          <a:xfrm>
            <a:off x="2340000" y="5674728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What is test driven development?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BC3622-6AF1-4B67-9733-78612D294296}"/>
              </a:ext>
            </a:extLst>
          </p:cNvPr>
          <p:cNvSpPr txBox="1"/>
          <p:nvPr/>
        </p:nvSpPr>
        <p:spPr>
          <a:xfrm>
            <a:off x="2340000" y="6806733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integrate test in your CI/CD?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9A2F5-FFCB-4FDD-AA6D-5A7AE234708B}"/>
              </a:ext>
            </a:extLst>
          </p:cNvPr>
          <p:cNvSpPr txBox="1"/>
          <p:nvPr/>
        </p:nvSpPr>
        <p:spPr>
          <a:xfrm>
            <a:off x="2340000" y="7938739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test for Data Science?</a:t>
            </a:r>
            <a:endParaRPr lang="en-GB" sz="3200" b="1" dirty="0">
              <a:solidFill>
                <a:schemeClr val="lt1"/>
              </a:solidFill>
              <a:latin typeface="Quicksand"/>
              <a:sym typeface="Quicksand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472C82-F441-4C39-AB8D-DB49B9430B3F}"/>
              </a:ext>
            </a:extLst>
          </p:cNvPr>
          <p:cNvGrpSpPr/>
          <p:nvPr/>
        </p:nvGrpSpPr>
        <p:grpSpPr>
          <a:xfrm>
            <a:off x="531607" y="11517338"/>
            <a:ext cx="16514328" cy="0"/>
            <a:chOff x="1051560" y="-226423"/>
            <a:chExt cx="16514328" cy="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DC4AA7B-9985-401A-8FD6-A86457749F21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0B213ED-4EBC-4AEE-AF89-B18FC41D171A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123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1" grpId="0"/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3"/>
            <a:r>
              <a:rPr lang="en-US" dirty="0"/>
              <a:t>How to integrate test in your CI/CD?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78B8EE-FF98-460F-BBF1-5748F6199D4C}"/>
              </a:ext>
            </a:extLst>
          </p:cNvPr>
          <p:cNvGrpSpPr/>
          <p:nvPr/>
        </p:nvGrpSpPr>
        <p:grpSpPr>
          <a:xfrm>
            <a:off x="1051560" y="562468"/>
            <a:ext cx="16514328" cy="0"/>
            <a:chOff x="1051560" y="-226423"/>
            <a:chExt cx="16514328" cy="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47A3487-E8FB-4E13-8583-D2453145E1A0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C38300A-87DD-4221-B38C-EA9C14FB7A33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CD00564-A6A1-4304-9FA9-D91CFFDD07A2}"/>
              </a:ext>
            </a:extLst>
          </p:cNvPr>
          <p:cNvSpPr txBox="1"/>
          <p:nvPr/>
        </p:nvSpPr>
        <p:spPr>
          <a:xfrm>
            <a:off x="2340000" y="239669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Quicksand"/>
                <a:sym typeface="Quicksand"/>
              </a:rPr>
              <a:t>How to integrate test in your CI/CD?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3A25FD1-7E64-45B6-80AA-70EB1E502054}"/>
              </a:ext>
            </a:extLst>
          </p:cNvPr>
          <p:cNvSpPr/>
          <p:nvPr/>
        </p:nvSpPr>
        <p:spPr>
          <a:xfrm>
            <a:off x="9134392" y="5736311"/>
            <a:ext cx="1764531" cy="567951"/>
          </a:xfrm>
          <a:prstGeom prst="roundRect">
            <a:avLst>
              <a:gd name="adj" fmla="val 6911"/>
            </a:avLst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sz="2000" dirty="0">
                <a:solidFill>
                  <a:schemeClr val="accent3"/>
                </a:solidFill>
                <a:latin typeface="Quicksand" panose="020B0604020202020204" charset="0"/>
              </a:rPr>
              <a:t>develop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46B86C9-49D0-41C7-858A-73ADE7F73643}"/>
              </a:ext>
            </a:extLst>
          </p:cNvPr>
          <p:cNvCxnSpPr>
            <a:cxnSpLocks/>
          </p:cNvCxnSpPr>
          <p:nvPr/>
        </p:nvCxnSpPr>
        <p:spPr>
          <a:xfrm>
            <a:off x="6319622" y="5614217"/>
            <a:ext cx="786064" cy="0"/>
          </a:xfrm>
          <a:prstGeom prst="straightConnector1">
            <a:avLst/>
          </a:prstGeom>
          <a:ln w="57150" cap="rnd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D68A9A9-04E1-4994-A397-EFAC1841E4B0}"/>
              </a:ext>
            </a:extLst>
          </p:cNvPr>
          <p:cNvSpPr txBox="1"/>
          <p:nvPr/>
        </p:nvSpPr>
        <p:spPr>
          <a:xfrm>
            <a:off x="6371137" y="4330007"/>
            <a:ext cx="1362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accent1"/>
                </a:solidFill>
                <a:latin typeface="Quicksand" panose="020B0604020202020204" charset="0"/>
              </a:rPr>
              <a:t>Pull request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2E8D800-51C4-4DCA-93DF-C243C383B3F3}"/>
              </a:ext>
            </a:extLst>
          </p:cNvPr>
          <p:cNvCxnSpPr>
            <a:cxnSpLocks/>
          </p:cNvCxnSpPr>
          <p:nvPr/>
        </p:nvCxnSpPr>
        <p:spPr>
          <a:xfrm>
            <a:off x="4024077" y="5310731"/>
            <a:ext cx="786064" cy="0"/>
          </a:xfrm>
          <a:prstGeom prst="straightConnector1">
            <a:avLst/>
          </a:prstGeom>
          <a:ln w="57150" cap="rnd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5176C11-0FCE-4461-8B2F-F80E0E9642F8}"/>
              </a:ext>
            </a:extLst>
          </p:cNvPr>
          <p:cNvSpPr txBox="1"/>
          <p:nvPr/>
        </p:nvSpPr>
        <p:spPr>
          <a:xfrm>
            <a:off x="3963042" y="4346963"/>
            <a:ext cx="1050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accent1"/>
                </a:solidFill>
                <a:latin typeface="Quicksand" panose="020B0604020202020204" charset="0"/>
              </a:rPr>
              <a:t>Commits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24893F4-539A-4649-AC3E-47107241EDC6}"/>
              </a:ext>
            </a:extLst>
          </p:cNvPr>
          <p:cNvGrpSpPr/>
          <p:nvPr/>
        </p:nvGrpSpPr>
        <p:grpSpPr>
          <a:xfrm>
            <a:off x="10080062" y="3266034"/>
            <a:ext cx="1835759" cy="2392458"/>
            <a:chOff x="440815" y="4264692"/>
            <a:chExt cx="1835759" cy="2841392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11B865-B771-4D79-8E5F-F379D99FE109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flipV="1">
              <a:off x="1338676" y="4603246"/>
              <a:ext cx="20019" cy="2502838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6AA1B0D-9284-4BB4-A7CD-87BE73182431}"/>
                </a:ext>
              </a:extLst>
            </p:cNvPr>
            <p:cNvSpPr txBox="1"/>
            <p:nvPr/>
          </p:nvSpPr>
          <p:spPr>
            <a:xfrm>
              <a:off x="440815" y="4264692"/>
              <a:ext cx="18357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latin typeface="Quicksand" panose="020B0604020202020204" charset="0"/>
                </a:rPr>
                <a:t>integration tests</a:t>
              </a:r>
            </a:p>
          </p:txBody>
        </p:sp>
      </p:grpSp>
      <p:sp>
        <p:nvSpPr>
          <p:cNvPr id="48" name="Arc 47">
            <a:extLst>
              <a:ext uri="{FF2B5EF4-FFF2-40B4-BE49-F238E27FC236}">
                <a16:creationId xmlns:a16="http://schemas.microsoft.com/office/drawing/2014/main" id="{5A9E4FAC-E1D8-4685-84DE-9B2D9E04B473}"/>
              </a:ext>
            </a:extLst>
          </p:cNvPr>
          <p:cNvSpPr/>
          <p:nvPr/>
        </p:nvSpPr>
        <p:spPr>
          <a:xfrm rot="10959348">
            <a:off x="4428956" y="5187551"/>
            <a:ext cx="972457" cy="2211499"/>
          </a:xfrm>
          <a:prstGeom prst="arc">
            <a:avLst>
              <a:gd name="adj1" fmla="val 17166034"/>
              <a:gd name="adj2" fmla="val 0"/>
            </a:avLst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D8BD48-AA11-4053-A3EB-F2B34324B279}"/>
              </a:ext>
            </a:extLst>
          </p:cNvPr>
          <p:cNvSpPr txBox="1"/>
          <p:nvPr/>
        </p:nvSpPr>
        <p:spPr>
          <a:xfrm>
            <a:off x="3434358" y="7333363"/>
            <a:ext cx="24379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accent2"/>
                </a:solidFill>
                <a:latin typeface="Quicksand" panose="020B0604020202020204" charset="0"/>
              </a:rPr>
              <a:t>Run unit tests manually. There should be as little constraints as possible to commit code.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BA2043-D2E3-4A7E-8F0F-EBB51D024D42}"/>
              </a:ext>
            </a:extLst>
          </p:cNvPr>
          <p:cNvSpPr txBox="1"/>
          <p:nvPr/>
        </p:nvSpPr>
        <p:spPr>
          <a:xfrm>
            <a:off x="9567384" y="4314656"/>
            <a:ext cx="1402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accent1"/>
                </a:solidFill>
                <a:latin typeface="Quicksand" panose="020B0604020202020204" charset="0"/>
              </a:rPr>
              <a:t>Deployment</a:t>
            </a:r>
          </a:p>
        </p:txBody>
      </p:sp>
      <p:sp>
        <p:nvSpPr>
          <p:cNvPr id="94" name="Arc 93">
            <a:extLst>
              <a:ext uri="{FF2B5EF4-FFF2-40B4-BE49-F238E27FC236}">
                <a16:creationId xmlns:a16="http://schemas.microsoft.com/office/drawing/2014/main" id="{A63CE88B-FA09-4FA7-93AD-66ED8E48E2C4}"/>
              </a:ext>
            </a:extLst>
          </p:cNvPr>
          <p:cNvSpPr/>
          <p:nvPr/>
        </p:nvSpPr>
        <p:spPr>
          <a:xfrm rot="10800000">
            <a:off x="7366443" y="3444687"/>
            <a:ext cx="2345733" cy="5149854"/>
          </a:xfrm>
          <a:prstGeom prst="arc">
            <a:avLst>
              <a:gd name="adj1" fmla="val 16948353"/>
              <a:gd name="adj2" fmla="val 0"/>
            </a:avLst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0260BA6-FB61-4C25-B9AF-03BBA726E790}"/>
              </a:ext>
            </a:extLst>
          </p:cNvPr>
          <p:cNvSpPr txBox="1"/>
          <p:nvPr/>
        </p:nvSpPr>
        <p:spPr>
          <a:xfrm>
            <a:off x="6983064" y="8355997"/>
            <a:ext cx="2372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accent2"/>
                </a:solidFill>
                <a:latin typeface="Quicksand" panose="020B0604020202020204" charset="0"/>
              </a:rPr>
              <a:t>Did all unit tests pass?</a:t>
            </a:r>
          </a:p>
          <a:p>
            <a:pPr algn="ctr"/>
            <a:r>
              <a:rPr lang="en-GB" sz="1600" dirty="0">
                <a:solidFill>
                  <a:schemeClr val="accent2"/>
                </a:solidFill>
                <a:latin typeface="Quicksand" panose="020B0604020202020204" charset="0"/>
              </a:rPr>
              <a:t>Is test coverage &gt; 80%?</a:t>
            </a:r>
          </a:p>
        </p:txBody>
      </p:sp>
      <p:pic>
        <p:nvPicPr>
          <p:cNvPr id="31" name="Graphic 30" descr="Checkmark with solid fill">
            <a:extLst>
              <a:ext uri="{FF2B5EF4-FFF2-40B4-BE49-F238E27FC236}">
                <a16:creationId xmlns:a16="http://schemas.microsoft.com/office/drawing/2014/main" id="{DF299D9D-5373-4ECB-A1FD-CFCC6EAA7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3425" y="5416328"/>
            <a:ext cx="432000" cy="432000"/>
          </a:xfrm>
          <a:prstGeom prst="rect">
            <a:avLst/>
          </a:prstGeom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852F582-0D5C-4320-93D8-3764942FCEC1}"/>
              </a:ext>
            </a:extLst>
          </p:cNvPr>
          <p:cNvCxnSpPr>
            <a:cxnSpLocks/>
          </p:cNvCxnSpPr>
          <p:nvPr/>
        </p:nvCxnSpPr>
        <p:spPr>
          <a:xfrm>
            <a:off x="3846900" y="5587411"/>
            <a:ext cx="786064" cy="0"/>
          </a:xfrm>
          <a:prstGeom prst="straightConnector1">
            <a:avLst/>
          </a:prstGeom>
          <a:ln w="57150" cap="rnd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62C0AF2-F8FB-4531-87CC-5D29E291E81A}"/>
              </a:ext>
            </a:extLst>
          </p:cNvPr>
          <p:cNvCxnSpPr>
            <a:cxnSpLocks/>
          </p:cNvCxnSpPr>
          <p:nvPr/>
        </p:nvCxnSpPr>
        <p:spPr>
          <a:xfrm>
            <a:off x="3710261" y="5872456"/>
            <a:ext cx="786064" cy="0"/>
          </a:xfrm>
          <a:prstGeom prst="straightConnector1">
            <a:avLst/>
          </a:prstGeom>
          <a:ln w="57150" cap="rnd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153334B-0ECA-4C8B-B8A8-0B264CD63ECA}"/>
              </a:ext>
            </a:extLst>
          </p:cNvPr>
          <p:cNvSpPr/>
          <p:nvPr/>
        </p:nvSpPr>
        <p:spPr>
          <a:xfrm>
            <a:off x="5392631" y="5499264"/>
            <a:ext cx="176294" cy="17629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99BD7F38-05B2-482C-A5BE-FC941C201949}"/>
              </a:ext>
            </a:extLst>
          </p:cNvPr>
          <p:cNvSpPr/>
          <p:nvPr/>
        </p:nvSpPr>
        <p:spPr>
          <a:xfrm>
            <a:off x="8130042" y="5542339"/>
            <a:ext cx="176294" cy="17629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C34F3B2C-5198-4A5C-8D0C-BB430E4D4D32}"/>
              </a:ext>
            </a:extLst>
          </p:cNvPr>
          <p:cNvSpPr/>
          <p:nvPr/>
        </p:nvSpPr>
        <p:spPr>
          <a:xfrm>
            <a:off x="12155458" y="5542339"/>
            <a:ext cx="176294" cy="17629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5496252-84D1-4945-864F-7C8F6D9AC392}"/>
              </a:ext>
            </a:extLst>
          </p:cNvPr>
          <p:cNvGrpSpPr/>
          <p:nvPr/>
        </p:nvGrpSpPr>
        <p:grpSpPr>
          <a:xfrm>
            <a:off x="9628570" y="4953456"/>
            <a:ext cx="685214" cy="648675"/>
            <a:chOff x="3761730" y="1987819"/>
            <a:chExt cx="1050914" cy="994874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D1E40492-529C-4EA9-BC17-8F8A4CFF1ED8}"/>
                </a:ext>
              </a:extLst>
            </p:cNvPr>
            <p:cNvSpPr/>
            <p:nvPr/>
          </p:nvSpPr>
          <p:spPr>
            <a:xfrm>
              <a:off x="3761730" y="2694796"/>
              <a:ext cx="28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510BB144-4448-4C90-A475-654B37191DEB}"/>
                </a:ext>
              </a:extLst>
            </p:cNvPr>
            <p:cNvSpPr/>
            <p:nvPr/>
          </p:nvSpPr>
          <p:spPr>
            <a:xfrm>
              <a:off x="4480476" y="2694796"/>
              <a:ext cx="28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F2DDB7C6-E6F0-4720-B598-0F692CA2F323}"/>
                </a:ext>
              </a:extLst>
            </p:cNvPr>
            <p:cNvSpPr/>
            <p:nvPr/>
          </p:nvSpPr>
          <p:spPr>
            <a:xfrm>
              <a:off x="4121103" y="2694796"/>
              <a:ext cx="28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441F38C2-FF6F-4287-B948-BF18E63548DD}"/>
                </a:ext>
              </a:extLst>
            </p:cNvPr>
            <p:cNvSpPr/>
            <p:nvPr/>
          </p:nvSpPr>
          <p:spPr>
            <a:xfrm rot="20772085">
              <a:off x="4304854" y="2477251"/>
              <a:ext cx="28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8BFDFCE4-CCB5-44B7-993C-45189B47DD54}"/>
                </a:ext>
              </a:extLst>
            </p:cNvPr>
            <p:cNvSpPr/>
            <p:nvPr/>
          </p:nvSpPr>
          <p:spPr>
            <a:xfrm>
              <a:off x="3938440" y="2514900"/>
              <a:ext cx="28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C6C70C70-3987-487F-853F-1608C8165DEB}"/>
                </a:ext>
              </a:extLst>
            </p:cNvPr>
            <p:cNvSpPr/>
            <p:nvPr/>
          </p:nvSpPr>
          <p:spPr>
            <a:xfrm>
              <a:off x="3761730" y="2514900"/>
              <a:ext cx="10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183F0E8B-B0BE-4FF4-89A6-C7DAC119965A}"/>
                </a:ext>
              </a:extLst>
            </p:cNvPr>
            <p:cNvSpPr/>
            <p:nvPr/>
          </p:nvSpPr>
          <p:spPr>
            <a:xfrm rot="21069194">
              <a:off x="4605644" y="2247776"/>
              <a:ext cx="126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1ACA664C-55AF-48A8-AA66-16363BB3950E}"/>
                </a:ext>
              </a:extLst>
            </p:cNvPr>
            <p:cNvSpPr/>
            <p:nvPr/>
          </p:nvSpPr>
          <p:spPr>
            <a:xfrm>
              <a:off x="3761730" y="2335004"/>
              <a:ext cx="28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C47DDD5B-F12F-45E9-B616-058F90E19262}"/>
                </a:ext>
              </a:extLst>
            </p:cNvPr>
            <p:cNvSpPr/>
            <p:nvPr/>
          </p:nvSpPr>
          <p:spPr>
            <a:xfrm rot="713881">
              <a:off x="4524644" y="1987819"/>
              <a:ext cx="28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041ED9CA-36EA-494E-905D-569D42709776}"/>
                </a:ext>
              </a:extLst>
            </p:cNvPr>
            <p:cNvSpPr/>
            <p:nvPr/>
          </p:nvSpPr>
          <p:spPr>
            <a:xfrm rot="418167">
              <a:off x="4135168" y="2199385"/>
              <a:ext cx="28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14C50920-41CA-4025-9633-713CF0DB0D7E}"/>
                </a:ext>
              </a:extLst>
            </p:cNvPr>
            <p:cNvSpPr/>
            <p:nvPr/>
          </p:nvSpPr>
          <p:spPr>
            <a:xfrm>
              <a:off x="4288894" y="2874693"/>
              <a:ext cx="28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D9A06B53-1518-4F73-BA71-7EDF2E894AFC}"/>
                </a:ext>
              </a:extLst>
            </p:cNvPr>
            <p:cNvSpPr/>
            <p:nvPr/>
          </p:nvSpPr>
          <p:spPr>
            <a:xfrm>
              <a:off x="3935312" y="2874693"/>
              <a:ext cx="28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7D6519F8-B136-449B-B3E3-6F508837CE19}"/>
                </a:ext>
              </a:extLst>
            </p:cNvPr>
            <p:cNvSpPr/>
            <p:nvPr/>
          </p:nvSpPr>
          <p:spPr>
            <a:xfrm>
              <a:off x="3761730" y="2874693"/>
              <a:ext cx="10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DAD3BCE6-9294-46AC-8DAF-4535B47EDFAB}"/>
                </a:ext>
              </a:extLst>
            </p:cNvPr>
            <p:cNvSpPr/>
            <p:nvPr/>
          </p:nvSpPr>
          <p:spPr>
            <a:xfrm>
              <a:off x="4642476" y="2874693"/>
              <a:ext cx="126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08F6277-67FF-495F-B4A2-7D6C4D69D57E}"/>
              </a:ext>
            </a:extLst>
          </p:cNvPr>
          <p:cNvCxnSpPr>
            <a:cxnSpLocks/>
          </p:cNvCxnSpPr>
          <p:nvPr/>
        </p:nvCxnSpPr>
        <p:spPr>
          <a:xfrm>
            <a:off x="9172394" y="5718633"/>
            <a:ext cx="1759137" cy="0"/>
          </a:xfrm>
          <a:prstGeom prst="straightConnector1">
            <a:avLst/>
          </a:prstGeom>
          <a:ln w="57150" cap="rnd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Graphic 98" descr="Checkmark with solid fill">
            <a:extLst>
              <a:ext uri="{FF2B5EF4-FFF2-40B4-BE49-F238E27FC236}">
                <a16:creationId xmlns:a16="http://schemas.microsoft.com/office/drawing/2014/main" id="{6F6A1CBF-A646-4F7C-BC96-0714DC28CA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99270" y="5520744"/>
            <a:ext cx="432000" cy="432000"/>
          </a:xfrm>
          <a:prstGeom prst="rect">
            <a:avLst/>
          </a:prstGeom>
        </p:spPr>
      </p:pic>
      <p:sp>
        <p:nvSpPr>
          <p:cNvPr id="100" name="Arc 99">
            <a:extLst>
              <a:ext uri="{FF2B5EF4-FFF2-40B4-BE49-F238E27FC236}">
                <a16:creationId xmlns:a16="http://schemas.microsoft.com/office/drawing/2014/main" id="{D1825292-7895-4686-94AE-792BFD77AB22}"/>
              </a:ext>
            </a:extLst>
          </p:cNvPr>
          <p:cNvSpPr/>
          <p:nvPr/>
        </p:nvSpPr>
        <p:spPr>
          <a:xfrm rot="10800000">
            <a:off x="11601943" y="3444687"/>
            <a:ext cx="2345733" cy="5149854"/>
          </a:xfrm>
          <a:prstGeom prst="arc">
            <a:avLst>
              <a:gd name="adj1" fmla="val 17968203"/>
              <a:gd name="adj2" fmla="val 541760"/>
            </a:avLst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77A7B87-4501-48E8-B1E1-E2589D2BCD3B}"/>
              </a:ext>
            </a:extLst>
          </p:cNvPr>
          <p:cNvSpPr txBox="1"/>
          <p:nvPr/>
        </p:nvSpPr>
        <p:spPr>
          <a:xfrm>
            <a:off x="10266443" y="7717869"/>
            <a:ext cx="3667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accent2"/>
                </a:solidFill>
                <a:latin typeface="Quicksand" panose="020B0604020202020204" charset="0"/>
              </a:rPr>
              <a:t>Was the build on develop successful?</a:t>
            </a:r>
          </a:p>
          <a:p>
            <a:pPr algn="ctr"/>
            <a:r>
              <a:rPr lang="en-GB" sz="1600" dirty="0">
                <a:solidFill>
                  <a:schemeClr val="accent2"/>
                </a:solidFill>
                <a:latin typeface="Quicksand" panose="020B0604020202020204" charset="0"/>
              </a:rPr>
              <a:t>Did the integration tests pass?</a:t>
            </a:r>
          </a:p>
          <a:p>
            <a:pPr algn="ctr"/>
            <a:endParaRPr lang="en-GB" sz="1600" dirty="0">
              <a:solidFill>
                <a:schemeClr val="accent2"/>
              </a:solidFill>
              <a:latin typeface="Quicksand" panose="020B0604020202020204" charset="0"/>
            </a:endParaRP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619DCD26-DC82-4975-BA1E-4FE4C455E5A1}"/>
              </a:ext>
            </a:extLst>
          </p:cNvPr>
          <p:cNvSpPr/>
          <p:nvPr/>
        </p:nvSpPr>
        <p:spPr>
          <a:xfrm>
            <a:off x="13216973" y="5757788"/>
            <a:ext cx="1764531" cy="567951"/>
          </a:xfrm>
          <a:prstGeom prst="roundRect">
            <a:avLst>
              <a:gd name="adj" fmla="val 6911"/>
            </a:avLst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sz="2000" dirty="0">
                <a:solidFill>
                  <a:schemeClr val="accent3"/>
                </a:solidFill>
                <a:latin typeface="Quicksand" panose="020B0604020202020204" charset="0"/>
              </a:rPr>
              <a:t>production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F34BEAC-54B1-4196-B0BB-2E9A963661F9}"/>
              </a:ext>
            </a:extLst>
          </p:cNvPr>
          <p:cNvSpPr txBox="1"/>
          <p:nvPr/>
        </p:nvSpPr>
        <p:spPr>
          <a:xfrm>
            <a:off x="13649965" y="4336133"/>
            <a:ext cx="1402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accent1"/>
                </a:solidFill>
                <a:latin typeface="Quicksand" panose="020B0604020202020204" charset="0"/>
              </a:rPr>
              <a:t>Deployment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97CEAAE-4F3C-4BD6-920B-C02D24007364}"/>
              </a:ext>
            </a:extLst>
          </p:cNvPr>
          <p:cNvGrpSpPr/>
          <p:nvPr/>
        </p:nvGrpSpPr>
        <p:grpSpPr>
          <a:xfrm>
            <a:off x="13711151" y="4974933"/>
            <a:ext cx="685214" cy="648675"/>
            <a:chOff x="3761730" y="1987819"/>
            <a:chExt cx="1050914" cy="994874"/>
          </a:xfrm>
        </p:grpSpPr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6E6CC1B1-7DF4-4CF9-95F7-5D00404A766F}"/>
                </a:ext>
              </a:extLst>
            </p:cNvPr>
            <p:cNvSpPr/>
            <p:nvPr/>
          </p:nvSpPr>
          <p:spPr>
            <a:xfrm>
              <a:off x="3761730" y="2694796"/>
              <a:ext cx="28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FA8ECE29-79DF-4624-95BA-422EDD27B985}"/>
                </a:ext>
              </a:extLst>
            </p:cNvPr>
            <p:cNvSpPr/>
            <p:nvPr/>
          </p:nvSpPr>
          <p:spPr>
            <a:xfrm>
              <a:off x="4480476" y="2694796"/>
              <a:ext cx="28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D8627EEB-C5B0-481A-98E1-600932BF1785}"/>
                </a:ext>
              </a:extLst>
            </p:cNvPr>
            <p:cNvSpPr/>
            <p:nvPr/>
          </p:nvSpPr>
          <p:spPr>
            <a:xfrm>
              <a:off x="4121103" y="2694796"/>
              <a:ext cx="28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665C187E-6DA5-4395-BACA-A458AE839A06}"/>
                </a:ext>
              </a:extLst>
            </p:cNvPr>
            <p:cNvSpPr/>
            <p:nvPr/>
          </p:nvSpPr>
          <p:spPr>
            <a:xfrm rot="20772085">
              <a:off x="4304854" y="2477251"/>
              <a:ext cx="28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0EC82060-C2E7-40EB-878C-04A41E9A081D}"/>
                </a:ext>
              </a:extLst>
            </p:cNvPr>
            <p:cNvSpPr/>
            <p:nvPr/>
          </p:nvSpPr>
          <p:spPr>
            <a:xfrm>
              <a:off x="3938440" y="2514900"/>
              <a:ext cx="28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649CDC52-FD17-44B9-B24F-3EFCCF15D2BA}"/>
                </a:ext>
              </a:extLst>
            </p:cNvPr>
            <p:cNvSpPr/>
            <p:nvPr/>
          </p:nvSpPr>
          <p:spPr>
            <a:xfrm>
              <a:off x="3761730" y="2514900"/>
              <a:ext cx="10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8972C5D0-0D28-48A4-A2D6-56C0C750A1EC}"/>
                </a:ext>
              </a:extLst>
            </p:cNvPr>
            <p:cNvSpPr/>
            <p:nvPr/>
          </p:nvSpPr>
          <p:spPr>
            <a:xfrm rot="21069194">
              <a:off x="4605644" y="2247776"/>
              <a:ext cx="126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321DF7A5-B54E-4187-8E4C-7E85C5D3EA0B}"/>
                </a:ext>
              </a:extLst>
            </p:cNvPr>
            <p:cNvSpPr/>
            <p:nvPr/>
          </p:nvSpPr>
          <p:spPr>
            <a:xfrm>
              <a:off x="3761730" y="2335004"/>
              <a:ext cx="28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B50D80B8-3683-48DA-B207-93E52F67A060}"/>
                </a:ext>
              </a:extLst>
            </p:cNvPr>
            <p:cNvSpPr/>
            <p:nvPr/>
          </p:nvSpPr>
          <p:spPr>
            <a:xfrm rot="713881">
              <a:off x="4524644" y="1987819"/>
              <a:ext cx="28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00E5F057-6C77-4CD2-87E1-568B5D978526}"/>
                </a:ext>
              </a:extLst>
            </p:cNvPr>
            <p:cNvSpPr/>
            <p:nvPr/>
          </p:nvSpPr>
          <p:spPr>
            <a:xfrm rot="418167">
              <a:off x="4135168" y="2199385"/>
              <a:ext cx="28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6F1DBD68-538D-49EA-BDB7-B1ACE95C9C31}"/>
                </a:ext>
              </a:extLst>
            </p:cNvPr>
            <p:cNvSpPr/>
            <p:nvPr/>
          </p:nvSpPr>
          <p:spPr>
            <a:xfrm>
              <a:off x="4288894" y="2874693"/>
              <a:ext cx="28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1EC369AE-55AC-449A-B16A-D8AD6C270635}"/>
                </a:ext>
              </a:extLst>
            </p:cNvPr>
            <p:cNvSpPr/>
            <p:nvPr/>
          </p:nvSpPr>
          <p:spPr>
            <a:xfrm>
              <a:off x="3935312" y="2874693"/>
              <a:ext cx="28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AFE2FED9-94CF-4A24-A7BB-08ACB2EF71C7}"/>
                </a:ext>
              </a:extLst>
            </p:cNvPr>
            <p:cNvSpPr/>
            <p:nvPr/>
          </p:nvSpPr>
          <p:spPr>
            <a:xfrm>
              <a:off x="3761730" y="2874693"/>
              <a:ext cx="10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64897A67-BC50-4BA7-98F5-BB2F03BD3D12}"/>
                </a:ext>
              </a:extLst>
            </p:cNvPr>
            <p:cNvSpPr/>
            <p:nvPr/>
          </p:nvSpPr>
          <p:spPr>
            <a:xfrm>
              <a:off x="4642476" y="2874693"/>
              <a:ext cx="126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D347EB0-69DC-407B-9A8C-05F8274D83CF}"/>
              </a:ext>
            </a:extLst>
          </p:cNvPr>
          <p:cNvCxnSpPr>
            <a:cxnSpLocks/>
          </p:cNvCxnSpPr>
          <p:nvPr/>
        </p:nvCxnSpPr>
        <p:spPr>
          <a:xfrm>
            <a:off x="13254975" y="5740110"/>
            <a:ext cx="1759137" cy="0"/>
          </a:xfrm>
          <a:prstGeom prst="straightConnector1">
            <a:avLst/>
          </a:prstGeom>
          <a:ln w="57150" cap="rnd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Graphic 125" descr="Checkmark with solid fill">
            <a:extLst>
              <a:ext uri="{FF2B5EF4-FFF2-40B4-BE49-F238E27FC236}">
                <a16:creationId xmlns:a16="http://schemas.microsoft.com/office/drawing/2014/main" id="{99E66158-9FB3-4FEF-AE67-B38320D35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081851" y="5542221"/>
            <a:ext cx="432000" cy="432000"/>
          </a:xfrm>
          <a:prstGeom prst="rect">
            <a:avLst/>
          </a:prstGeom>
        </p:spPr>
      </p:pic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350C25A-5D80-4BE3-8A6C-FBF33F49F7EF}"/>
              </a:ext>
            </a:extLst>
          </p:cNvPr>
          <p:cNvGrpSpPr/>
          <p:nvPr/>
        </p:nvGrpSpPr>
        <p:grpSpPr>
          <a:xfrm>
            <a:off x="5823911" y="3204496"/>
            <a:ext cx="1103187" cy="2392458"/>
            <a:chOff x="807102" y="4264692"/>
            <a:chExt cx="1103187" cy="2841392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C0387030-BDA6-4EA2-B89F-5CE604382F31}"/>
                </a:ext>
              </a:extLst>
            </p:cNvPr>
            <p:cNvCxnSpPr>
              <a:cxnSpLocks/>
              <a:endCxn id="132" idx="2"/>
            </p:cNvCxnSpPr>
            <p:nvPr/>
          </p:nvCxnSpPr>
          <p:spPr>
            <a:xfrm flipV="1">
              <a:off x="1338676" y="4666774"/>
              <a:ext cx="20020" cy="2439310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9095CC6-C850-42D3-A65A-3C2B78F6C156}"/>
                </a:ext>
              </a:extLst>
            </p:cNvPr>
            <p:cNvSpPr txBox="1"/>
            <p:nvPr/>
          </p:nvSpPr>
          <p:spPr>
            <a:xfrm>
              <a:off x="807102" y="4264692"/>
              <a:ext cx="1103187" cy="402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latin typeface="Quicksand" panose="020B0604020202020204" charset="0"/>
                </a:rPr>
                <a:t>unit tests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5638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/>
      <p:bldP spid="20" grpId="0"/>
      <p:bldP spid="48" grpId="0" animBg="1"/>
      <p:bldP spid="50" grpId="0"/>
      <p:bldP spid="55" grpId="0"/>
      <p:bldP spid="94" grpId="0" animBg="1"/>
      <p:bldP spid="95" grpId="0"/>
      <p:bldP spid="32" grpId="0" animBg="1"/>
      <p:bldP spid="76" grpId="0" animBg="1"/>
      <p:bldP spid="77" grpId="0" animBg="1"/>
      <p:bldP spid="100" grpId="0" animBg="1"/>
      <p:bldP spid="101" grpId="0"/>
      <p:bldP spid="103" grpId="0" animBg="1"/>
      <p:bldP spid="10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3"/>
            <a:r>
              <a:rPr lang="en-US" dirty="0"/>
              <a:t>How to integrate test in your CI/CD?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78B8EE-FF98-460F-BBF1-5748F6199D4C}"/>
              </a:ext>
            </a:extLst>
          </p:cNvPr>
          <p:cNvGrpSpPr/>
          <p:nvPr/>
        </p:nvGrpSpPr>
        <p:grpSpPr>
          <a:xfrm>
            <a:off x="1051560" y="562468"/>
            <a:ext cx="16514328" cy="0"/>
            <a:chOff x="1051560" y="-226423"/>
            <a:chExt cx="16514328" cy="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47A3487-E8FB-4E13-8583-D2453145E1A0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C38300A-87DD-4221-B38C-EA9C14FB7A33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CD00564-A6A1-4304-9FA9-D91CFFDD07A2}"/>
              </a:ext>
            </a:extLst>
          </p:cNvPr>
          <p:cNvSpPr txBox="1"/>
          <p:nvPr/>
        </p:nvSpPr>
        <p:spPr>
          <a:xfrm>
            <a:off x="2340000" y="239669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Quicksand"/>
                <a:sym typeface="Quicksand"/>
              </a:rPr>
              <a:t>How to integrate test in your CI/CD?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326542-EE4D-4AED-873C-6E2502B4D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500" y="1278472"/>
            <a:ext cx="15768000" cy="8869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82CBFF7-D119-469A-BEBC-3DEA2726D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500" y="1278472"/>
            <a:ext cx="15768000" cy="8869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D182882-74FF-45BF-9A18-01B7B84B4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7500" y="1278472"/>
            <a:ext cx="15768000" cy="8869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6D2D947-4F51-4DAC-A378-6F9C9546D3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7500" y="1278472"/>
            <a:ext cx="15768000" cy="8869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473C5C-3A88-4AA2-88B1-AAC3431F76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7500" y="1278472"/>
            <a:ext cx="15768000" cy="886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4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B768C-EF51-4E06-A656-BEF2F4E5F79C}"/>
              </a:ext>
            </a:extLst>
          </p:cNvPr>
          <p:cNvSpPr txBox="1"/>
          <p:nvPr/>
        </p:nvSpPr>
        <p:spPr>
          <a:xfrm>
            <a:off x="2340000" y="2278713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Quicksand"/>
                <a:sym typeface="Quicksand"/>
              </a:rPr>
              <a:t>What testing platforms are out there?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BB0798B-9005-4EAB-A5F9-F9C30FAE54DD}"/>
              </a:ext>
            </a:extLst>
          </p:cNvPr>
          <p:cNvGrpSpPr/>
          <p:nvPr/>
        </p:nvGrpSpPr>
        <p:grpSpPr>
          <a:xfrm>
            <a:off x="1051560" y="8234358"/>
            <a:ext cx="16514328" cy="0"/>
            <a:chOff x="1051560" y="-226423"/>
            <a:chExt cx="16514328" cy="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A6887D1-962A-44F7-A748-C6789078F998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52FD0C6-21C9-4C0B-AFA3-DE24A6C76454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95C93D6-4B46-434F-9F99-8B62D1042E67}"/>
              </a:ext>
            </a:extLst>
          </p:cNvPr>
          <p:cNvSpPr txBox="1"/>
          <p:nvPr/>
        </p:nvSpPr>
        <p:spPr>
          <a:xfrm>
            <a:off x="2340000" y="3410718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many tests should you write?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77339-3877-4BDE-BAF9-06EA47E56743}"/>
              </a:ext>
            </a:extLst>
          </p:cNvPr>
          <p:cNvSpPr txBox="1"/>
          <p:nvPr/>
        </p:nvSpPr>
        <p:spPr>
          <a:xfrm>
            <a:off x="2340000" y="4542723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make tests fast?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127EAA-E978-4280-AF67-5FBF7CD7F7EA}"/>
              </a:ext>
            </a:extLst>
          </p:cNvPr>
          <p:cNvSpPr txBox="1"/>
          <p:nvPr/>
        </p:nvSpPr>
        <p:spPr>
          <a:xfrm>
            <a:off x="2340000" y="5674728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What is test driven development?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BC3622-6AF1-4B67-9733-78612D294296}"/>
              </a:ext>
            </a:extLst>
          </p:cNvPr>
          <p:cNvSpPr txBox="1"/>
          <p:nvPr/>
        </p:nvSpPr>
        <p:spPr>
          <a:xfrm>
            <a:off x="2340000" y="6806733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integrate test in your CI/CD?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9A2F5-FFCB-4FDD-AA6D-5A7AE234708B}"/>
              </a:ext>
            </a:extLst>
          </p:cNvPr>
          <p:cNvSpPr txBox="1"/>
          <p:nvPr/>
        </p:nvSpPr>
        <p:spPr>
          <a:xfrm>
            <a:off x="2340000" y="7938739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test for Data Science?</a:t>
            </a:r>
            <a:endParaRPr lang="en-GB" sz="3200" b="1" dirty="0">
              <a:solidFill>
                <a:schemeClr val="lt1"/>
              </a:solidFill>
              <a:latin typeface="Quicksand"/>
              <a:sym typeface="Quicksand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AD135F7-E05A-4264-A148-7FB793DCE138}"/>
              </a:ext>
            </a:extLst>
          </p:cNvPr>
          <p:cNvGrpSpPr/>
          <p:nvPr/>
        </p:nvGrpSpPr>
        <p:grpSpPr>
          <a:xfrm>
            <a:off x="363967" y="11535277"/>
            <a:ext cx="16514328" cy="0"/>
            <a:chOff x="1051560" y="-226423"/>
            <a:chExt cx="16514328" cy="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88146C9-F5C7-4B33-8E1F-9040961B1F05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FE56F8D-ECCE-407F-ACD1-8654672FD297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8594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C2749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C2749"/>
                                      </p:to>
                                    </p:animClr>
                                    <p:set>
                                      <p:cBhvr>
                                        <p:cTn id="8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3"/>
            <a:r>
              <a:rPr lang="en-US" dirty="0"/>
              <a:t>How to test for Data Science?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78B8EE-FF98-460F-BBF1-5748F6199D4C}"/>
              </a:ext>
            </a:extLst>
          </p:cNvPr>
          <p:cNvGrpSpPr/>
          <p:nvPr/>
        </p:nvGrpSpPr>
        <p:grpSpPr>
          <a:xfrm>
            <a:off x="1051560" y="562468"/>
            <a:ext cx="16514328" cy="0"/>
            <a:chOff x="1051560" y="-226423"/>
            <a:chExt cx="16514328" cy="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47A3487-E8FB-4E13-8583-D2453145E1A0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C38300A-87DD-4221-B38C-EA9C14FB7A33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CD00564-A6A1-4304-9FA9-D91CFFDD07A2}"/>
              </a:ext>
            </a:extLst>
          </p:cNvPr>
          <p:cNvSpPr txBox="1"/>
          <p:nvPr/>
        </p:nvSpPr>
        <p:spPr>
          <a:xfrm>
            <a:off x="2340000" y="239669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Quicksand"/>
                <a:sym typeface="Quicksand"/>
              </a:rPr>
              <a:t>How to test for Data Science?</a:t>
            </a:r>
            <a:endParaRPr lang="en-GB" sz="3200" b="1" dirty="0">
              <a:solidFill>
                <a:schemeClr val="accent3"/>
              </a:solidFill>
              <a:latin typeface="Quicksand"/>
              <a:sym typeface="Quicksand"/>
            </a:endParaRPr>
          </a:p>
        </p:txBody>
      </p:sp>
      <p:sp>
        <p:nvSpPr>
          <p:cNvPr id="44" name="Google Shape;282;p37">
            <a:extLst>
              <a:ext uri="{FF2B5EF4-FFF2-40B4-BE49-F238E27FC236}">
                <a16:creationId xmlns:a16="http://schemas.microsoft.com/office/drawing/2014/main" id="{7603895E-BA17-4E1D-8B6A-732371A0184C}"/>
              </a:ext>
            </a:extLst>
          </p:cNvPr>
          <p:cNvSpPr txBox="1">
            <a:spLocks/>
          </p:cNvSpPr>
          <p:nvPr/>
        </p:nvSpPr>
        <p:spPr>
          <a:xfrm>
            <a:off x="1348920" y="3200877"/>
            <a:ext cx="8260301" cy="610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46550" lvl="1" indent="-7429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C2749"/>
                </a:solidFill>
                <a:latin typeface="Muli"/>
                <a:ea typeface="Muli"/>
                <a:cs typeface="Muli"/>
                <a:sym typeface="Muli"/>
              </a:rPr>
              <a:t>Don’t confuse testing with data validation.</a:t>
            </a:r>
          </a:p>
          <a:p>
            <a:pPr marL="746550" lvl="1" indent="-7429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C2749"/>
                </a:solidFill>
                <a:latin typeface="Muli"/>
                <a:ea typeface="Muli"/>
                <a:cs typeface="Muli"/>
                <a:sym typeface="Muli"/>
              </a:rPr>
              <a:t>Create dummy data.</a:t>
            </a:r>
          </a:p>
          <a:p>
            <a:pPr marL="3600" lvl="5">
              <a:lnSpc>
                <a:spcPct val="131250"/>
              </a:lnSpc>
            </a:pPr>
            <a:r>
              <a:rPr lang="en-US" sz="2000" dirty="0">
                <a:solidFill>
                  <a:srgbClr val="0C2749"/>
                </a:solidFill>
                <a:latin typeface="Muli"/>
                <a:ea typeface="Muli"/>
                <a:cs typeface="Muli"/>
                <a:sym typeface="Muli"/>
              </a:rPr>
              <a:t>	- Commit it to the repo, to make test repeatable.</a:t>
            </a:r>
          </a:p>
          <a:p>
            <a:pPr marL="3600" lvl="5">
              <a:lnSpc>
                <a:spcPct val="131250"/>
              </a:lnSpc>
            </a:pPr>
            <a:r>
              <a:rPr lang="en-US" sz="2000" dirty="0">
                <a:solidFill>
                  <a:srgbClr val="0C2749"/>
                </a:solidFill>
                <a:latin typeface="Muli"/>
                <a:ea typeface="Muli"/>
                <a:cs typeface="Muli"/>
                <a:sym typeface="Muli"/>
              </a:rPr>
              <a:t>	- Anonymize all personal data.</a:t>
            </a:r>
          </a:p>
          <a:p>
            <a:pPr marL="3600" lvl="5">
              <a:lnSpc>
                <a:spcPct val="131250"/>
              </a:lnSpc>
            </a:pPr>
            <a:r>
              <a:rPr lang="en-US" sz="2000" dirty="0">
                <a:solidFill>
                  <a:srgbClr val="0C2749"/>
                </a:solidFill>
                <a:latin typeface="Muli"/>
                <a:ea typeface="Muli"/>
                <a:cs typeface="Muli"/>
                <a:sym typeface="Muli"/>
              </a:rPr>
              <a:t>	- Automate this process in a script.</a:t>
            </a:r>
          </a:p>
          <a:p>
            <a:pPr marL="3600" lvl="5">
              <a:lnSpc>
                <a:spcPct val="131250"/>
              </a:lnSpc>
            </a:pPr>
            <a:endParaRPr lang="en-US" sz="2000" dirty="0">
              <a:solidFill>
                <a:srgbClr val="0C2749"/>
              </a:solidFill>
              <a:latin typeface="Muli"/>
              <a:ea typeface="Muli"/>
              <a:cs typeface="Muli"/>
              <a:sym typeface="Muli"/>
            </a:endParaRPr>
          </a:p>
          <a:p>
            <a:pPr marL="460800" lvl="5" indent="-7200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C2749"/>
                </a:solidFill>
                <a:latin typeface="Muli"/>
                <a:sym typeface="Muli"/>
              </a:rPr>
              <a:t>Compare numbers with tolerances.</a:t>
            </a:r>
            <a:endParaRPr lang="en-US" sz="2800" dirty="0">
              <a:solidFill>
                <a:srgbClr val="0C2749"/>
              </a:solidFill>
              <a:latin typeface="Muli"/>
              <a:ea typeface="Muli"/>
              <a:cs typeface="Muli"/>
              <a:sym typeface="Muli"/>
            </a:endParaRPr>
          </a:p>
          <a:p>
            <a:pPr marL="3600" lvl="5">
              <a:lnSpc>
                <a:spcPct val="131250"/>
              </a:lnSpc>
            </a:pPr>
            <a:endParaRPr lang="en-US" sz="2800" dirty="0">
              <a:solidFill>
                <a:srgbClr val="0C2749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1AA47CC-037B-4E8C-9854-7B7044C3B0FA}"/>
              </a:ext>
            </a:extLst>
          </p:cNvPr>
          <p:cNvGrpSpPr/>
          <p:nvPr/>
        </p:nvGrpSpPr>
        <p:grpSpPr>
          <a:xfrm>
            <a:off x="10052050" y="906610"/>
            <a:ext cx="9291600" cy="3496457"/>
            <a:chOff x="1532447" y="1869273"/>
            <a:chExt cx="7560000" cy="3496457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8B08B71-7500-4AFB-946F-188F98D30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2447" y="2226409"/>
              <a:ext cx="7560000" cy="313932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import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pandas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as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pd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def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read_article_data(filepath: </a:t>
              </a:r>
              <a:r>
                <a:rPr lang="en-GB" sz="1800" b="0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str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):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return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pd.read_csv(</a:t>
              </a:r>
              <a:r>
                <a:rPr lang="en-GB" sz="1800" b="0" i="0" noProof="1">
                  <a:solidFill>
                    <a:srgbClr val="660099"/>
                  </a:solidFill>
                  <a:latin typeface="Consolas" panose="020B0609020204030204" pitchFamily="49" charset="0"/>
                </a:rPr>
                <a:t>file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=filepath)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def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test_read_article_data():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article_data = read_article_data()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assert </a:t>
              </a:r>
              <a:r>
                <a:rPr lang="en-GB" sz="1800" b="0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all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(article_data.price &gt;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endPara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EFE0157-A150-4A5B-A56D-17C70085FC2D}"/>
                </a:ext>
              </a:extLst>
            </p:cNvPr>
            <p:cNvSpPr txBox="1"/>
            <p:nvPr/>
          </p:nvSpPr>
          <p:spPr>
            <a:xfrm>
              <a:off x="1532447" y="1869273"/>
              <a:ext cx="7560000" cy="3385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GB" sz="1600" i="1" dirty="0">
                  <a:latin typeface="Quicksand" panose="020B0604020202020204" charset="0"/>
                </a:rPr>
                <a:t>No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111CB62-8E06-4F8D-B881-8222ABBBC13E}"/>
              </a:ext>
            </a:extLst>
          </p:cNvPr>
          <p:cNvGrpSpPr/>
          <p:nvPr/>
        </p:nvGrpSpPr>
        <p:grpSpPr>
          <a:xfrm>
            <a:off x="10052050" y="4613645"/>
            <a:ext cx="9291600" cy="5439223"/>
            <a:chOff x="10052050" y="4613645"/>
            <a:chExt cx="9291600" cy="5439223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283E08E-02F8-4C71-9941-A08103409D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52050" y="4974555"/>
              <a:ext cx="9291600" cy="507831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import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pandas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as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pd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import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os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def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read_article_data(file_path: </a:t>
              </a:r>
              <a:r>
                <a:rPr lang="en-GB" sz="1800" b="0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str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):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df = pd.read_csv(file_path)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df = df[df.price &gt;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]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return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df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def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test_read_article_data(tmp_path):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input_data = pd.DataFrame([[</a:t>
              </a:r>
              <a:r>
                <a:rPr lang="en-GB" sz="1800" b="1" i="0" noProof="1">
                  <a:solidFill>
                    <a:srgbClr val="008000"/>
                  </a:solidFill>
                  <a:latin typeface="Consolas" panose="020B0609020204030204" pitchFamily="49" charset="0"/>
                </a:rPr>
                <a:t>"apple"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1.29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], [</a:t>
              </a:r>
              <a:r>
                <a:rPr lang="en-GB" sz="1800" b="1" i="0" noProof="1">
                  <a:solidFill>
                    <a:srgbClr val="008000"/>
                  </a:solidFill>
                  <a:latin typeface="Consolas" panose="020B0609020204030204" pitchFamily="49" charset="0"/>
                </a:rPr>
                <a:t>"banana"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-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1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]],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                          </a:t>
              </a:r>
              <a:r>
                <a:rPr lang="en-GB" sz="1800" b="0" i="0" noProof="1">
                  <a:solidFill>
                    <a:srgbClr val="660099"/>
                  </a:solidFill>
                  <a:latin typeface="Consolas" panose="020B0609020204030204" pitchFamily="49" charset="0"/>
                </a:rPr>
                <a:t>columns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=[</a:t>
              </a:r>
              <a:r>
                <a:rPr lang="en-GB" sz="1800" b="1" i="0" noProof="1">
                  <a:solidFill>
                    <a:srgbClr val="008000"/>
                  </a:solidFill>
                  <a:latin typeface="Consolas" panose="020B0609020204030204" pitchFamily="49" charset="0"/>
                </a:rPr>
                <a:t>"id"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GB" sz="1800" b="1" i="0" noProof="1">
                  <a:solidFill>
                    <a:srgbClr val="008000"/>
                  </a:solidFill>
                  <a:latin typeface="Consolas" panose="020B0609020204030204" pitchFamily="49" charset="0"/>
                </a:rPr>
                <a:t>"price"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])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file_path = os.path.join(tmp_path, </a:t>
              </a:r>
              <a:r>
                <a:rPr lang="en-GB" sz="1800" b="1" i="0" noProof="1">
                  <a:solidFill>
                    <a:srgbClr val="008000"/>
                  </a:solidFill>
                  <a:latin typeface="Consolas" panose="020B0609020204030204" pitchFamily="49" charset="0"/>
                </a:rPr>
                <a:t>"bad_data.csv"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input_data.to_csv(file_path)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article_data = read_article_data(file_path)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assert </a:t>
              </a:r>
              <a:r>
                <a:rPr lang="en-GB" sz="1800" b="0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list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(article_data.id) == [</a:t>
              </a:r>
              <a:r>
                <a:rPr lang="en-GB" sz="1800" b="1" i="0" noProof="1">
                  <a:solidFill>
                    <a:srgbClr val="008000"/>
                  </a:solidFill>
                  <a:latin typeface="Consolas" panose="020B0609020204030204" pitchFamily="49" charset="0"/>
                </a:rPr>
                <a:t>"apple"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]</a:t>
              </a:r>
            </a:p>
            <a:p>
              <a:endPara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6C2498E-6CF4-4E3B-A85A-C5B9F2A92010}"/>
                </a:ext>
              </a:extLst>
            </p:cNvPr>
            <p:cNvSpPr txBox="1"/>
            <p:nvPr/>
          </p:nvSpPr>
          <p:spPr>
            <a:xfrm>
              <a:off x="10052050" y="4613645"/>
              <a:ext cx="9291600" cy="3385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GB" sz="1600" i="1" dirty="0">
                  <a:latin typeface="Quicksand" panose="020B0604020202020204" charset="0"/>
                </a:rPr>
                <a:t>Yes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DDFA643-E369-4591-806C-0A49DFB9E117}"/>
              </a:ext>
            </a:extLst>
          </p:cNvPr>
          <p:cNvGrpSpPr/>
          <p:nvPr/>
        </p:nvGrpSpPr>
        <p:grpSpPr>
          <a:xfrm>
            <a:off x="10052050" y="2511473"/>
            <a:ext cx="9291600" cy="6824218"/>
            <a:chOff x="10052050" y="4613645"/>
            <a:chExt cx="9291600" cy="6824218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E30A0FB-EA83-4DE6-BE8B-4B52720C65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52050" y="4974555"/>
              <a:ext cx="9291600" cy="64633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import numpy as np</a:t>
              </a:r>
            </a:p>
            <a:p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import pandas as pd</a:t>
              </a:r>
            </a:p>
            <a:p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from pytest import approx</a:t>
              </a:r>
            </a:p>
            <a:p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import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numpy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as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np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import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pandas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as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pd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from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pytest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import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approx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def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test_add():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assert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0.1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+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0.2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==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0.3  </a:t>
              </a:r>
              <a:r>
                <a:rPr lang="en-GB" sz="1800" b="0" i="1" noProof="1">
                  <a:solidFill>
                    <a:srgbClr val="808080"/>
                  </a:solidFill>
                  <a:latin typeface="Consolas" panose="020B0609020204030204" pitchFamily="49" charset="0"/>
                </a:rPr>
                <a:t># False</a:t>
              </a:r>
              <a:br>
                <a:rPr lang="en-GB" sz="1800" b="0" i="1" noProof="1">
                  <a:solidFill>
                    <a:srgbClr val="808080"/>
                  </a:solidFill>
                  <a:latin typeface="Consolas" panose="020B0609020204030204" pitchFamily="49" charset="0"/>
                </a:rPr>
              </a:br>
              <a:r>
                <a:rPr lang="en-GB" sz="1800" b="0" i="1" noProof="1">
                  <a:solidFill>
                    <a:srgbClr val="808080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assert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0.1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+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0.2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== approx(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0.3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)  </a:t>
              </a:r>
              <a:r>
                <a:rPr lang="en-GB" sz="1800" b="0" i="1" noProof="1">
                  <a:solidFill>
                    <a:srgbClr val="808080"/>
                  </a:solidFill>
                  <a:latin typeface="Consolas" panose="020B0609020204030204" pitchFamily="49" charset="0"/>
                </a:rPr>
                <a:t># True</a:t>
              </a:r>
              <a:br>
                <a:rPr lang="en-GB" sz="1800" b="0" i="1" noProof="1">
                  <a:solidFill>
                    <a:srgbClr val="808080"/>
                  </a:solidFill>
                  <a:latin typeface="Consolas" panose="020B0609020204030204" pitchFamily="49" charset="0"/>
                </a:rPr>
              </a:br>
              <a:r>
                <a:rPr lang="en-GB" sz="1800" b="0" i="1" noProof="1">
                  <a:solidFill>
                    <a:srgbClr val="808080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assert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0.1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+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0.2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== approx(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0.3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GB" sz="1800" b="0" i="0" noProof="1">
                  <a:solidFill>
                    <a:srgbClr val="660099"/>
                  </a:solidFill>
                  <a:latin typeface="Consolas" panose="020B0609020204030204" pitchFamily="49" charset="0"/>
                </a:rPr>
                <a:t>rel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1e-6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GB" sz="1800" b="0" i="0" noProof="1">
                  <a:solidFill>
                    <a:srgbClr val="660099"/>
                  </a:solidFill>
                  <a:latin typeface="Consolas" panose="020B0609020204030204" pitchFamily="49" charset="0"/>
                </a:rPr>
                <a:t>abs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1e-12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)  </a:t>
              </a:r>
              <a:r>
                <a:rPr lang="en-GB" sz="1800" b="0" i="1" noProof="1">
                  <a:solidFill>
                    <a:srgbClr val="808080"/>
                  </a:solidFill>
                  <a:latin typeface="Consolas" panose="020B0609020204030204" pitchFamily="49" charset="0"/>
                </a:rPr>
                <a:t># True</a:t>
              </a:r>
              <a:br>
                <a:rPr lang="en-GB" sz="1800" b="0" i="1" noProof="1">
                  <a:solidFill>
                    <a:srgbClr val="808080"/>
                  </a:solidFill>
                  <a:latin typeface="Consolas" panose="020B0609020204030204" pitchFamily="49" charset="0"/>
                </a:rPr>
              </a:br>
              <a:br>
                <a:rPr lang="en-GB" sz="1800" b="0" i="1" noProof="1">
                  <a:solidFill>
                    <a:srgbClr val="808080"/>
                  </a:solidFill>
                  <a:latin typeface="Consolas" panose="020B0609020204030204" pitchFamily="49" charset="0"/>
                </a:rPr>
              </a:b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def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test_numpy():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assert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np.array([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0.1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0.2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]) + np.array([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0.2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0.4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])\</a:t>
              </a:r>
            </a:p>
            <a:p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	    == approx(np.array([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0.3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0.6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]))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assert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np.array([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0.1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0.2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]) + np.array([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0.2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0.1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]) == approx(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0.3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def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test_pandas():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pd.testing.assert_frame_equal(pd.DataFrame([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0.1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0.2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]) +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                              pd.DataFrame([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0.2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0.4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]),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                              pd.DataFrame([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0.2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0.6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]))</a:t>
              </a:r>
              <a:endPara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endParaRPr>
            </a:p>
            <a:p>
              <a:endPara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78C0354-414A-45FB-80DB-5D68AEFB94AA}"/>
                </a:ext>
              </a:extLst>
            </p:cNvPr>
            <p:cNvSpPr txBox="1"/>
            <p:nvPr/>
          </p:nvSpPr>
          <p:spPr>
            <a:xfrm>
              <a:off x="10052050" y="4613645"/>
              <a:ext cx="9291600" cy="3385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GB" sz="1600" i="1" dirty="0">
                  <a:latin typeface="Quicksand" panose="020B0604020202020204" charset="0"/>
                </a:rPr>
                <a:t>Compare numbers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106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for Data Science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E45A00-BAE8-42AE-8E6E-22F8F67D9A09}"/>
              </a:ext>
            </a:extLst>
          </p:cNvPr>
          <p:cNvSpPr txBox="1"/>
          <p:nvPr/>
        </p:nvSpPr>
        <p:spPr>
          <a:xfrm>
            <a:off x="2340000" y="288554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Quicksand"/>
                <a:sym typeface="Quicksand"/>
              </a:rPr>
              <a:t>Overview of last week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9B550C4-F45F-43BD-A472-7CA637F37EA2}"/>
              </a:ext>
            </a:extLst>
          </p:cNvPr>
          <p:cNvGrpSpPr/>
          <p:nvPr/>
        </p:nvGrpSpPr>
        <p:grpSpPr>
          <a:xfrm>
            <a:off x="1051560" y="598326"/>
            <a:ext cx="16514328" cy="0"/>
            <a:chOff x="1051560" y="-226423"/>
            <a:chExt cx="16514328" cy="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E169B4A-B14F-4383-B010-B53106F12AE5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E934062-CFCF-41B7-B790-42B6C228D10F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495F9B5-8B07-4894-A29B-C92E69FF572A}"/>
              </a:ext>
            </a:extLst>
          </p:cNvPr>
          <p:cNvGrpSpPr/>
          <p:nvPr/>
        </p:nvGrpSpPr>
        <p:grpSpPr>
          <a:xfrm>
            <a:off x="1051560" y="1210293"/>
            <a:ext cx="8702864" cy="4604453"/>
            <a:chOff x="1532447" y="1869273"/>
            <a:chExt cx="7560000" cy="460445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BFEF54-1EB1-44D9-85B7-361555783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2447" y="2226409"/>
              <a:ext cx="7560000" cy="424731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en-US" sz="18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en-US" sz="18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├── </a:t>
              </a:r>
              <a:r>
                <a:rPr kumimoji="0" lang="en-US" altLang="en-US" sz="18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src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│   ├── data.py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│   └── model.py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├── tests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│   ├── </a:t>
              </a:r>
              <a:r>
                <a:rPr kumimoji="0" lang="en-US" altLang="en-US" sz="18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pytest_base</a:t>
              </a:r>
              <a:r>
                <a:rPr lang="en-US" altLang="en-US" sz="18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temp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│   │   └── test_save_data0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│   │	     └── file.csv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│   ├── conftest.py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│   ├── test_data.py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│   └── test_model.py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└── </a:t>
              </a:r>
              <a:r>
                <a:rPr kumimoji="0" lang="en-US" altLang="en-US" sz="18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pyproject.toml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74C7A8-E880-44B4-82DE-CDB10C262E84}"/>
                </a:ext>
              </a:extLst>
            </p:cNvPr>
            <p:cNvSpPr txBox="1"/>
            <p:nvPr/>
          </p:nvSpPr>
          <p:spPr>
            <a:xfrm>
              <a:off x="1532447" y="1869273"/>
              <a:ext cx="7560000" cy="3385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GB" sz="1600" i="1" dirty="0">
                  <a:latin typeface="Quicksand" panose="020B0604020202020204" charset="0"/>
                </a:rPr>
                <a:t>Folder structure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2368DF-B694-476D-A17E-A2560075B866}"/>
              </a:ext>
            </a:extLst>
          </p:cNvPr>
          <p:cNvGrpSpPr/>
          <p:nvPr/>
        </p:nvGrpSpPr>
        <p:grpSpPr>
          <a:xfrm>
            <a:off x="10585310" y="1210293"/>
            <a:ext cx="8385686" cy="4594899"/>
            <a:chOff x="10294200" y="2565958"/>
            <a:chExt cx="9291600" cy="459489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D5A5FA-6DDF-4BCA-9237-7AEA288B0535}"/>
                </a:ext>
              </a:extLst>
            </p:cNvPr>
            <p:cNvSpPr txBox="1"/>
            <p:nvPr/>
          </p:nvSpPr>
          <p:spPr>
            <a:xfrm>
              <a:off x="10294200" y="2565958"/>
              <a:ext cx="9291600" cy="3385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GB" sz="1600" i="1" dirty="0">
                  <a:latin typeface="Quicksand" panose="020B0604020202020204" charset="0"/>
                </a:rPr>
                <a:t>test_data.py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45B387C-9876-48E6-82F8-994DCCB26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94200" y="2913540"/>
              <a:ext cx="9291600" cy="424731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import 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pytest</a:t>
              </a:r>
              <a:b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US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from 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src.data </a:t>
              </a:r>
              <a:r>
                <a:rPr lang="en-US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import 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read_data, save_data</a:t>
              </a:r>
              <a:b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US" sz="1800" b="0" i="0" noProof="1">
                  <a:solidFill>
                    <a:srgbClr val="808000"/>
                  </a:solidFill>
                  <a:latin typeface="Consolas" panose="020B0609020204030204" pitchFamily="49" charset="0"/>
                </a:rPr>
                <a:t>@pytest.mark.parametrize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800" b="1" i="0" noProof="1">
                  <a:solidFill>
                    <a:srgbClr val="008000"/>
                  </a:solidFill>
                  <a:latin typeface="Consolas" panose="020B0609020204030204" pitchFamily="49" charset="0"/>
                </a:rPr>
                <a:t>"location, expected"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</a:t>
              </a:r>
              <a:b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                     [(</a:t>
              </a:r>
              <a:r>
                <a:rPr lang="en-US" sz="1800" b="1" i="0" noProof="1">
                  <a:solidFill>
                    <a:srgbClr val="008000"/>
                  </a:solidFill>
                  <a:latin typeface="Consolas" panose="020B0609020204030204" pitchFamily="49" charset="0"/>
                </a:rPr>
                <a:t>"folder_a"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US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1000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),</a:t>
              </a:r>
              <a:b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                      (</a:t>
              </a:r>
              <a:r>
                <a:rPr lang="en-US" sz="1800" b="1" i="0" noProof="1">
                  <a:solidFill>
                    <a:srgbClr val="008000"/>
                  </a:solidFill>
                  <a:latin typeface="Consolas" panose="020B0609020204030204" pitchFamily="49" charset="0"/>
                </a:rPr>
                <a:t>"folder_b"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US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1000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)])</a:t>
              </a:r>
              <a:b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US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def 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test_read_data(location, expected):</a:t>
              </a:r>
              <a:b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result = read_data(</a:t>
              </a:r>
              <a:r>
                <a:rPr lang="en-US" sz="1800" b="0" i="0" noProof="1">
                  <a:solidFill>
                    <a:srgbClr val="660099"/>
                  </a:solidFill>
                  <a:latin typeface="Consolas" panose="020B0609020204030204" pitchFamily="49" charset="0"/>
                </a:rPr>
                <a:t>path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=location)</a:t>
              </a:r>
              <a:b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assert </a:t>
              </a:r>
              <a:r>
                <a:rPr lang="en-US" sz="1800" b="0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len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(result) == expected</a:t>
              </a:r>
              <a:b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US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def 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test_save_data(tmp_path):</a:t>
              </a:r>
              <a:b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save_data(</a:t>
              </a:r>
              <a:r>
                <a:rPr lang="en-US" sz="1800" b="0" i="0" noProof="1">
                  <a:solidFill>
                    <a:srgbClr val="660099"/>
                  </a:solidFill>
                  <a:latin typeface="Consolas" panose="020B0609020204030204" pitchFamily="49" charset="0"/>
                </a:rPr>
                <a:t>path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=tmp_path)</a:t>
              </a:r>
              <a:endParaRPr lang="en-US" sz="1800" noProof="1">
                <a:latin typeface="Consolas" panose="020B0609020204030204" pitchFamily="49" charset="0"/>
              </a:endParaRPr>
            </a:p>
            <a:p>
              <a:endPara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77FF6C6-FDD0-4C03-AF8C-58B1631ADB01}"/>
              </a:ext>
            </a:extLst>
          </p:cNvPr>
          <p:cNvGrpSpPr/>
          <p:nvPr/>
        </p:nvGrpSpPr>
        <p:grpSpPr>
          <a:xfrm>
            <a:off x="1051560" y="6345655"/>
            <a:ext cx="8702864" cy="3763902"/>
            <a:chOff x="10294200" y="2565958"/>
            <a:chExt cx="9291600" cy="376390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9597DAF-7962-4215-B40E-3AC635B17B2A}"/>
                </a:ext>
              </a:extLst>
            </p:cNvPr>
            <p:cNvSpPr txBox="1"/>
            <p:nvPr/>
          </p:nvSpPr>
          <p:spPr>
            <a:xfrm>
              <a:off x="10294200" y="2565958"/>
              <a:ext cx="9291600" cy="3385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GB" sz="1600" i="1" dirty="0" err="1">
                  <a:latin typeface="Quicksand" panose="020B0604020202020204" charset="0"/>
                </a:rPr>
                <a:t>pyproject.toml</a:t>
              </a:r>
              <a:endParaRPr lang="en-GB" sz="1600" i="1" dirty="0">
                <a:latin typeface="Quicksand" panose="020B060402020202020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BECF294-64B1-49AC-9664-5C74DDE30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94200" y="2913540"/>
              <a:ext cx="9291600" cy="34163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[</a:t>
              </a:r>
              <a:r>
                <a:rPr lang="en-GB" sz="1800" b="1" i="0" dirty="0" err="1">
                  <a:solidFill>
                    <a:srgbClr val="000080"/>
                  </a:solidFill>
                  <a:latin typeface="Consolas" panose="020B0609020204030204" pitchFamily="49" charset="0"/>
                </a:rPr>
                <a:t>tool</a:t>
              </a:r>
              <a:r>
                <a:rPr lang="en-GB" sz="1800" b="0" i="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</a:t>
              </a:r>
              <a:r>
                <a:rPr lang="en-GB" sz="1800" b="1" i="0" dirty="0" err="1">
                  <a:solidFill>
                    <a:srgbClr val="000080"/>
                  </a:solidFill>
                  <a:latin typeface="Consolas" panose="020B0609020204030204" pitchFamily="49" charset="0"/>
                </a:rPr>
                <a:t>pytest</a:t>
              </a:r>
              <a:r>
                <a:rPr lang="en-GB" sz="1800" b="0" i="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</a:t>
              </a:r>
              <a:r>
                <a:rPr lang="en-GB" sz="1800" b="1" i="0" dirty="0" err="1">
                  <a:solidFill>
                    <a:srgbClr val="000080"/>
                  </a:solidFill>
                  <a:latin typeface="Consolas" panose="020B0609020204030204" pitchFamily="49" charset="0"/>
                </a:rPr>
                <a:t>ini_options</a:t>
              </a: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]</a:t>
              </a:r>
              <a:b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1" i="0" dirty="0" err="1">
                  <a:solidFill>
                    <a:srgbClr val="000080"/>
                  </a:solidFill>
                  <a:latin typeface="Consolas" panose="020B0609020204030204" pitchFamily="49" charset="0"/>
                </a:rPr>
                <a:t>testpaths</a:t>
              </a:r>
              <a:r>
                <a:rPr lang="en-GB" sz="1800" b="1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 </a:t>
              </a: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 [</a:t>
              </a:r>
              <a:b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1" i="0" dirty="0">
                  <a:solidFill>
                    <a:srgbClr val="008000"/>
                  </a:solidFill>
                  <a:latin typeface="Consolas" panose="020B0609020204030204" pitchFamily="49" charset="0"/>
                </a:rPr>
                <a:t>"tests"</a:t>
              </a: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</a:t>
              </a:r>
              <a:b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]</a:t>
              </a:r>
              <a:b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1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markers </a:t>
              </a: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 [</a:t>
              </a:r>
              <a:b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1" i="0" dirty="0">
                  <a:solidFill>
                    <a:srgbClr val="008000"/>
                  </a:solidFill>
                  <a:latin typeface="Consolas" panose="020B0609020204030204" pitchFamily="49" charset="0"/>
                </a:rPr>
                <a:t>"slow: marks tests as slow (deselect with '-m </a:t>
              </a:r>
              <a:r>
                <a:rPr lang="en-GB" sz="1800" b="1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\"</a:t>
              </a:r>
              <a:r>
                <a:rPr lang="en-GB" sz="1800" b="1" i="0" dirty="0">
                  <a:solidFill>
                    <a:srgbClr val="008000"/>
                  </a:solidFill>
                  <a:latin typeface="Consolas" panose="020B0609020204030204" pitchFamily="49" charset="0"/>
                </a:rPr>
                <a:t>not slow</a:t>
              </a:r>
              <a:r>
                <a:rPr lang="en-GB" sz="1800" b="1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\"</a:t>
              </a:r>
              <a:r>
                <a:rPr lang="en-GB" sz="1800" b="1" i="0" dirty="0">
                  <a:solidFill>
                    <a:srgbClr val="008000"/>
                  </a:solidFill>
                  <a:latin typeface="Consolas" panose="020B0609020204030204" pitchFamily="49" charset="0"/>
                </a:rPr>
                <a:t>')"</a:t>
              </a: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</a:t>
              </a:r>
              <a:b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]</a:t>
              </a:r>
              <a:b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1" i="0" dirty="0" err="1">
                  <a:solidFill>
                    <a:srgbClr val="000080"/>
                  </a:solidFill>
                  <a:latin typeface="Consolas" panose="020B0609020204030204" pitchFamily="49" charset="0"/>
                </a:rPr>
                <a:t>addopts</a:t>
              </a:r>
              <a:r>
                <a:rPr lang="en-GB" sz="1800" b="1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 </a:t>
              </a: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 </a:t>
              </a:r>
              <a:r>
                <a:rPr lang="en-GB" sz="1800" b="1" i="0" dirty="0">
                  <a:solidFill>
                    <a:srgbClr val="008000"/>
                  </a:solidFill>
                  <a:latin typeface="Consolas" panose="020B0609020204030204" pitchFamily="49" charset="0"/>
                </a:rPr>
                <a:t>"--</a:t>
              </a:r>
              <a:r>
                <a:rPr lang="en-GB" sz="1800" b="1" i="0" dirty="0" err="1">
                  <a:solidFill>
                    <a:srgbClr val="008000"/>
                  </a:solidFill>
                  <a:latin typeface="Consolas" panose="020B0609020204030204" pitchFamily="49" charset="0"/>
                </a:rPr>
                <a:t>basetemp</a:t>
              </a:r>
              <a:r>
                <a:rPr lang="en-GB" sz="1800" b="1" i="0" dirty="0">
                  <a:solidFill>
                    <a:srgbClr val="008000"/>
                  </a:solidFill>
                  <a:latin typeface="Consolas" panose="020B0609020204030204" pitchFamily="49" charset="0"/>
                </a:rPr>
                <a:t> tests/</a:t>
              </a:r>
              <a:r>
                <a:rPr lang="en-GB" sz="1800" b="1" i="0" dirty="0" err="1">
                  <a:solidFill>
                    <a:srgbClr val="008000"/>
                  </a:solidFill>
                  <a:latin typeface="Consolas" panose="020B0609020204030204" pitchFamily="49" charset="0"/>
                </a:rPr>
                <a:t>pytest_basetemp</a:t>
              </a:r>
              <a:r>
                <a:rPr lang="en-GB" sz="1800" b="1" i="0" dirty="0">
                  <a:solidFill>
                    <a:srgbClr val="008000"/>
                  </a:solidFill>
                  <a:latin typeface="Consolas" panose="020B0609020204030204" pitchFamily="49" charset="0"/>
                </a:rPr>
                <a:t>"</a:t>
              </a:r>
              <a:br>
                <a:rPr lang="en-GB" sz="1800" b="1" i="0" dirty="0">
                  <a:solidFill>
                    <a:srgbClr val="008000"/>
                  </a:solidFill>
                  <a:latin typeface="Consolas" panose="020B0609020204030204" pitchFamily="49" charset="0"/>
                </a:rPr>
              </a:br>
              <a:r>
                <a:rPr lang="en-GB" sz="1800" b="1" i="0" dirty="0" err="1">
                  <a:solidFill>
                    <a:srgbClr val="000080"/>
                  </a:solidFill>
                  <a:latin typeface="Consolas" panose="020B0609020204030204" pitchFamily="49" charset="0"/>
                </a:rPr>
                <a:t>filterwarnings</a:t>
              </a:r>
              <a:r>
                <a:rPr lang="en-GB" sz="1800" b="1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 </a:t>
              </a: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 [</a:t>
              </a:r>
              <a:b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1" i="0" dirty="0">
                  <a:solidFill>
                    <a:srgbClr val="008000"/>
                  </a:solidFill>
                  <a:latin typeface="Consolas" panose="020B0609020204030204" pitchFamily="49" charset="0"/>
                </a:rPr>
                <a:t>'ignore::</a:t>
              </a:r>
              <a:r>
                <a:rPr lang="en-GB" sz="1800" b="1" i="0" dirty="0" err="1">
                  <a:solidFill>
                    <a:srgbClr val="008000"/>
                  </a:solidFill>
                  <a:latin typeface="Consolas" panose="020B0609020204030204" pitchFamily="49" charset="0"/>
                </a:rPr>
                <a:t>DeprecationWarning</a:t>
              </a:r>
              <a:r>
                <a:rPr lang="en-GB" sz="1800" b="1" i="0" dirty="0">
                  <a:solidFill>
                    <a:srgbClr val="008000"/>
                  </a:solidFill>
                  <a:latin typeface="Consolas" panose="020B0609020204030204" pitchFamily="49" charset="0"/>
                </a:rPr>
                <a:t>'</a:t>
              </a:r>
              <a:br>
                <a:rPr lang="en-GB" sz="1800" b="1" i="0" dirty="0">
                  <a:solidFill>
                    <a:srgbClr val="008000"/>
                  </a:solidFill>
                  <a:latin typeface="Consolas" panose="020B0609020204030204" pitchFamily="49" charset="0"/>
                </a:rPr>
              </a:b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]</a:t>
              </a:r>
            </a:p>
            <a:p>
              <a:endPara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273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B768C-EF51-4E06-A656-BEF2F4E5F79C}"/>
              </a:ext>
            </a:extLst>
          </p:cNvPr>
          <p:cNvSpPr txBox="1"/>
          <p:nvPr/>
        </p:nvSpPr>
        <p:spPr>
          <a:xfrm>
            <a:off x="2340000" y="2278713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What testing platforms are out there?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BB0798B-9005-4EAB-A5F9-F9C30FAE54DD}"/>
              </a:ext>
            </a:extLst>
          </p:cNvPr>
          <p:cNvGrpSpPr/>
          <p:nvPr/>
        </p:nvGrpSpPr>
        <p:grpSpPr>
          <a:xfrm>
            <a:off x="1051560" y="2606415"/>
            <a:ext cx="16514328" cy="0"/>
            <a:chOff x="1051560" y="-226423"/>
            <a:chExt cx="16514328" cy="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A6887D1-962A-44F7-A748-C6789078F998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52FD0C6-21C9-4C0B-AFA3-DE24A6C76454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95C93D6-4B46-434F-9F99-8B62D1042E67}"/>
              </a:ext>
            </a:extLst>
          </p:cNvPr>
          <p:cNvSpPr txBox="1"/>
          <p:nvPr/>
        </p:nvSpPr>
        <p:spPr>
          <a:xfrm>
            <a:off x="2340000" y="3410718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many tests should you write?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77339-3877-4BDE-BAF9-06EA47E56743}"/>
              </a:ext>
            </a:extLst>
          </p:cNvPr>
          <p:cNvSpPr txBox="1"/>
          <p:nvPr/>
        </p:nvSpPr>
        <p:spPr>
          <a:xfrm>
            <a:off x="2340000" y="4542723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make tests fast?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127EAA-E978-4280-AF67-5FBF7CD7F7EA}"/>
              </a:ext>
            </a:extLst>
          </p:cNvPr>
          <p:cNvSpPr txBox="1"/>
          <p:nvPr/>
        </p:nvSpPr>
        <p:spPr>
          <a:xfrm>
            <a:off x="2340000" y="5674728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What is test driven development?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BC3622-6AF1-4B67-9733-78612D294296}"/>
              </a:ext>
            </a:extLst>
          </p:cNvPr>
          <p:cNvSpPr txBox="1"/>
          <p:nvPr/>
        </p:nvSpPr>
        <p:spPr>
          <a:xfrm>
            <a:off x="2340000" y="6806733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integrate test in your CI/CD?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9A2F5-FFCB-4FDD-AA6D-5A7AE234708B}"/>
              </a:ext>
            </a:extLst>
          </p:cNvPr>
          <p:cNvSpPr txBox="1"/>
          <p:nvPr/>
        </p:nvSpPr>
        <p:spPr>
          <a:xfrm>
            <a:off x="2340000" y="7938739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test for Data Science?</a:t>
            </a:r>
            <a:endParaRPr lang="en-GB" sz="3200" b="1" dirty="0">
              <a:solidFill>
                <a:schemeClr val="lt1"/>
              </a:solidFill>
              <a:latin typeface="Quicksand"/>
              <a:sym typeface="Quicksand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472C82-F441-4C39-AB8D-DB49B9430B3F}"/>
              </a:ext>
            </a:extLst>
          </p:cNvPr>
          <p:cNvGrpSpPr/>
          <p:nvPr/>
        </p:nvGrpSpPr>
        <p:grpSpPr>
          <a:xfrm>
            <a:off x="531607" y="11517338"/>
            <a:ext cx="16514328" cy="0"/>
            <a:chOff x="1051560" y="-226423"/>
            <a:chExt cx="16514328" cy="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DC4AA7B-9985-401A-8FD6-A86457749F21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0B213ED-4EBC-4AEE-AF89-B18FC41D171A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3840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C2749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C2749"/>
                                      </p:to>
                                    </p:animClr>
                                    <p:set>
                                      <p:cBhvr>
                                        <p:cTn id="8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3"/>
            <a:r>
              <a:rPr lang="en-US" dirty="0"/>
              <a:t>What testing platforms are out there?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EAB44F2-D874-4254-AB53-619CE2C8BBDE}"/>
              </a:ext>
            </a:extLst>
          </p:cNvPr>
          <p:cNvGrpSpPr/>
          <p:nvPr/>
        </p:nvGrpSpPr>
        <p:grpSpPr>
          <a:xfrm>
            <a:off x="1691473" y="4745492"/>
            <a:ext cx="2902856" cy="1373639"/>
            <a:chOff x="899886" y="2133600"/>
            <a:chExt cx="2902856" cy="137363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3E96E13-3E21-45D1-9D6E-B74B6D3B3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0387" y="2983364"/>
              <a:ext cx="1419225" cy="523875"/>
            </a:xfrm>
            <a:prstGeom prst="rect">
              <a:avLst/>
            </a:prstGeom>
          </p:spPr>
        </p:pic>
        <p:pic>
          <p:nvPicPr>
            <p:cNvPr id="1026" name="Picture 2" descr="Python programmeren - flexibele en begrijpelijke programmeertaal - c't">
              <a:extLst>
                <a:ext uri="{FF2B5EF4-FFF2-40B4-BE49-F238E27FC236}">
                  <a16:creationId xmlns:a16="http://schemas.microsoft.com/office/drawing/2014/main" id="{52F9E8BB-1D91-4ED4-AA93-5A03C0184E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11" t="10221" r="11241" b="8901"/>
            <a:stretch/>
          </p:blipFill>
          <p:spPr bwMode="auto">
            <a:xfrm>
              <a:off x="899886" y="2133600"/>
              <a:ext cx="2902856" cy="1001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48D6C2-B0EF-48A9-ABEC-005F8BEC8B27}"/>
              </a:ext>
            </a:extLst>
          </p:cNvPr>
          <p:cNvGrpSpPr/>
          <p:nvPr/>
        </p:nvGrpSpPr>
        <p:grpSpPr>
          <a:xfrm>
            <a:off x="6422573" y="4759894"/>
            <a:ext cx="2902856" cy="1401875"/>
            <a:chOff x="5421086" y="2133600"/>
            <a:chExt cx="2902856" cy="1401875"/>
          </a:xfrm>
        </p:grpSpPr>
        <p:pic>
          <p:nvPicPr>
            <p:cNvPr id="26" name="Picture 2" descr="Python programmeren - flexibele en begrijpelijke programmeertaal - c't">
              <a:extLst>
                <a:ext uri="{FF2B5EF4-FFF2-40B4-BE49-F238E27FC236}">
                  <a16:creationId xmlns:a16="http://schemas.microsoft.com/office/drawing/2014/main" id="{311A7291-D8F4-4862-9AEF-978B78A30E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11" t="10221" r="11241" b="8901"/>
            <a:stretch/>
          </p:blipFill>
          <p:spPr bwMode="auto">
            <a:xfrm>
              <a:off x="5421086" y="2133600"/>
              <a:ext cx="2902856" cy="1001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9059702-B856-4B30-9A8D-A6C79BBC4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84937" y="3106850"/>
              <a:ext cx="1285875" cy="428625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9B1A8A8-2776-4C72-B055-86A1D87D45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90689" y="4921250"/>
            <a:ext cx="2543175" cy="733425"/>
          </a:xfrm>
          <a:prstGeom prst="rect">
            <a:avLst/>
          </a:prstGeom>
        </p:spPr>
      </p:pic>
      <p:pic>
        <p:nvPicPr>
          <p:cNvPr id="1028" name="Picture 4" descr="pytest · PyPI">
            <a:extLst>
              <a:ext uri="{FF2B5EF4-FFF2-40B4-BE49-F238E27FC236}">
                <a16:creationId xmlns:a16="http://schemas.microsoft.com/office/drawing/2014/main" id="{BE6E58DA-506E-4DF6-A187-F0FB930C4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6966" y="436075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98C43C-B3B9-4DD5-8B8C-7516BAA68A50}"/>
              </a:ext>
            </a:extLst>
          </p:cNvPr>
          <p:cNvSpPr txBox="1"/>
          <p:nvPr/>
        </p:nvSpPr>
        <p:spPr>
          <a:xfrm>
            <a:off x="5024718" y="5252570"/>
            <a:ext cx="10049434" cy="539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400" b="1" dirty="0">
                <a:solidFill>
                  <a:schemeClr val="lt1"/>
                </a:solidFill>
                <a:latin typeface="Quicksand"/>
                <a:sym typeface="Quicksand"/>
              </a:rPr>
              <a:t>What testing platforms are out there?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D228DC-1693-427A-A0D6-5CE1D5C45BCF}"/>
              </a:ext>
            </a:extLst>
          </p:cNvPr>
          <p:cNvSpPr txBox="1"/>
          <p:nvPr/>
        </p:nvSpPr>
        <p:spPr>
          <a:xfrm>
            <a:off x="2340000" y="288554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Quicksand"/>
                <a:sym typeface="Quicksand"/>
              </a:rPr>
              <a:t>What testing platforms are out there?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F56AD08-0044-4AFB-9AFB-B1863C4D54E9}"/>
              </a:ext>
            </a:extLst>
          </p:cNvPr>
          <p:cNvGrpSpPr/>
          <p:nvPr/>
        </p:nvGrpSpPr>
        <p:grpSpPr>
          <a:xfrm>
            <a:off x="1051560" y="598326"/>
            <a:ext cx="16514328" cy="0"/>
            <a:chOff x="1051560" y="-226423"/>
            <a:chExt cx="16514328" cy="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1C05382-EAC1-4A7B-9CEA-6A6B80021680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3C52B06-BB7A-4FC5-9BAA-EA28A3AAD678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6752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3"/>
            <a:r>
              <a:rPr lang="en-US" dirty="0"/>
              <a:t>What testing platforms are out there?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48D6C2-B0EF-48A9-ABEC-005F8BEC8B27}"/>
              </a:ext>
            </a:extLst>
          </p:cNvPr>
          <p:cNvGrpSpPr/>
          <p:nvPr/>
        </p:nvGrpSpPr>
        <p:grpSpPr>
          <a:xfrm>
            <a:off x="12276267" y="8387116"/>
            <a:ext cx="1799816" cy="869184"/>
            <a:chOff x="5421086" y="2133600"/>
            <a:chExt cx="2902856" cy="1401875"/>
          </a:xfrm>
        </p:grpSpPr>
        <p:pic>
          <p:nvPicPr>
            <p:cNvPr id="26" name="Picture 2" descr="Python programmeren - flexibele en begrijpelijke programmeertaal - c't">
              <a:extLst>
                <a:ext uri="{FF2B5EF4-FFF2-40B4-BE49-F238E27FC236}">
                  <a16:creationId xmlns:a16="http://schemas.microsoft.com/office/drawing/2014/main" id="{311A7291-D8F4-4862-9AEF-978B78A30E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11" t="10221" r="11241" b="8901"/>
            <a:stretch/>
          </p:blipFill>
          <p:spPr bwMode="auto">
            <a:xfrm>
              <a:off x="5421086" y="2133600"/>
              <a:ext cx="2902856" cy="1001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9059702-B856-4B30-9A8D-A6C79BBC4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84937" y="3106850"/>
              <a:ext cx="1285875" cy="428625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E750323-CD72-43CA-AA0E-5AC02EF710E0}"/>
              </a:ext>
            </a:extLst>
          </p:cNvPr>
          <p:cNvSpPr txBox="1"/>
          <p:nvPr/>
        </p:nvSpPr>
        <p:spPr>
          <a:xfrm>
            <a:off x="5667785" y="1684997"/>
            <a:ext cx="8486366" cy="757130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sz="1800" b="0" i="0" noProof="1">
              <a:solidFill>
                <a:srgbClr val="0033B3"/>
              </a:solidFill>
              <a:latin typeface="Consolas" panose="020B0609020204030204" pitchFamily="49" charset="0"/>
            </a:endParaRPr>
          </a:p>
          <a:p>
            <a:r>
              <a:rPr lang="en-US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def </a:t>
            </a:r>
            <a:r>
              <a:rPr lang="en-US" sz="1800" b="0" i="0" noProof="1">
                <a:solidFill>
                  <a:srgbClr val="00627A"/>
                </a:solidFill>
                <a:latin typeface="Consolas" panose="020B0609020204030204" pitchFamily="49" charset="0"/>
              </a:rPr>
              <a:t>factorial</a:t>
            </a:r>
            <a:r>
              <a:rPr lang="en-US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(n: </a:t>
            </a:r>
            <a:r>
              <a:rPr lang="en-US" sz="1800" b="0" i="0" noProof="1">
                <a:solidFill>
                  <a:srgbClr val="000080"/>
                </a:solidFill>
                <a:latin typeface="Consolas" panose="020B0609020204030204" pitchFamily="49" charset="0"/>
              </a:rPr>
              <a:t>float</a:t>
            </a:r>
            <a:r>
              <a:rPr lang="en-US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) -&gt; </a:t>
            </a:r>
            <a:r>
              <a:rPr lang="en-US" sz="1800" b="0" i="0" noProof="1">
                <a:solidFill>
                  <a:srgbClr val="000080"/>
                </a:solidFill>
                <a:latin typeface="Consolas" panose="020B0609020204030204" pitchFamily="49" charset="0"/>
              </a:rPr>
              <a:t>float</a:t>
            </a:r>
            <a:r>
              <a:rPr lang="en-US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:</a:t>
            </a:r>
            <a:br>
              <a:rPr lang="en-US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sz="1800" b="0" i="1" noProof="1">
                <a:solidFill>
                  <a:srgbClr val="8C8C8C"/>
                </a:solidFill>
                <a:latin typeface="Consolas" panose="020B0609020204030204" pitchFamily="49" charset="0"/>
              </a:rPr>
              <a:t>"""Return the factorial of n, an exact integer &gt;= 0.</a:t>
            </a:r>
            <a:br>
              <a:rPr lang="en-US" sz="1800" b="0" i="1" noProof="1">
                <a:solidFill>
                  <a:srgbClr val="8C8C8C"/>
                </a:solidFill>
                <a:latin typeface="Consolas" panose="020B0609020204030204" pitchFamily="49" charset="0"/>
              </a:rPr>
            </a:br>
            <a:br>
              <a:rPr lang="en-US" sz="1800" b="0" i="1" noProof="1">
                <a:solidFill>
                  <a:srgbClr val="8C8C8C"/>
                </a:solidFill>
                <a:latin typeface="Consolas" panose="020B0609020204030204" pitchFamily="49" charset="0"/>
              </a:rPr>
            </a:br>
            <a:r>
              <a:rPr lang="en-US" sz="1800" b="0" i="1" noProof="1">
                <a:solidFill>
                  <a:srgbClr val="8C8C8C"/>
                </a:solidFill>
                <a:latin typeface="Consolas" panose="020B0609020204030204" pitchFamily="49" charset="0"/>
              </a:rPr>
              <a:t>    &gt;&gt;&gt; [factorial(n) for n in range(6)]</a:t>
            </a:r>
            <a:b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</a:br>
            <a: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  <a:t>    [1, 1, 2, 6, 24, 120]</a:t>
            </a:r>
            <a:b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</a:br>
            <a: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  <a:t>    &gt;&gt;&gt; factorial(30)</a:t>
            </a:r>
            <a:b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</a:br>
            <a: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  <a:t>    265252859812191058636308480000000</a:t>
            </a:r>
            <a:b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</a:br>
            <a: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  <a:t>    &gt;&gt;&gt; factorial(-1)</a:t>
            </a:r>
            <a:b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</a:br>
            <a: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  <a:t>    Traceback (most recent call last):</a:t>
            </a:r>
            <a:b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</a:br>
            <a: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  <a:t>        ...</a:t>
            </a:r>
            <a:b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</a:br>
            <a: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  <a:t>    ValueError: n must be &gt;= 0</a:t>
            </a:r>
            <a:b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</a:br>
            <a: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  <a:t>    """</a:t>
            </a:r>
            <a:b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</a:br>
            <a:b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sz="1800" b="0" i="0" u="none" strike="noStrike" baseline="0" noProof="1">
                <a:solidFill>
                  <a:srgbClr val="0033B3"/>
                </a:solidFill>
                <a:latin typeface="Consolas" panose="020B0609020204030204" pitchFamily="49" charset="0"/>
              </a:rPr>
              <a:t>if not </a:t>
            </a: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n &gt;= </a:t>
            </a:r>
            <a:r>
              <a:rPr lang="en-US" sz="1800" b="0" i="0" u="none" strike="noStrike" baseline="0" noProof="1">
                <a:solidFill>
                  <a:srgbClr val="1750EB"/>
                </a:solidFill>
                <a:latin typeface="Consolas" panose="020B0609020204030204" pitchFamily="49" charset="0"/>
              </a:rPr>
              <a:t>0</a:t>
            </a: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:</a:t>
            </a:r>
            <a:b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US" sz="1800" b="0" i="0" u="none" strike="noStrike" baseline="0" noProof="1">
                <a:solidFill>
                  <a:srgbClr val="0033B3"/>
                </a:solidFill>
                <a:latin typeface="Consolas" panose="020B0609020204030204" pitchFamily="49" charset="0"/>
              </a:rPr>
              <a:t>raise </a:t>
            </a:r>
            <a:r>
              <a:rPr lang="en-US" sz="1800" b="0" i="0" u="none" strike="noStrike" baseline="0" noProof="1">
                <a:solidFill>
                  <a:srgbClr val="000080"/>
                </a:solidFill>
                <a:latin typeface="Consolas" panose="020B0609020204030204" pitchFamily="49" charset="0"/>
              </a:rPr>
              <a:t>ValueError</a:t>
            </a: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en-US" sz="1800" b="0" i="0" u="none" strike="noStrike" baseline="0" noProof="1">
                <a:solidFill>
                  <a:srgbClr val="067D17"/>
                </a:solidFill>
                <a:latin typeface="Consolas" panose="020B0609020204030204" pitchFamily="49" charset="0"/>
              </a:rPr>
              <a:t>"n must be &gt;= 0"</a:t>
            </a: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)</a:t>
            </a:r>
            <a:b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sz="1800" b="0" i="0" u="none" strike="noStrike" baseline="0" noProof="1">
                <a:solidFill>
                  <a:srgbClr val="0033B3"/>
                </a:solidFill>
                <a:latin typeface="Consolas" panose="020B0609020204030204" pitchFamily="49" charset="0"/>
              </a:rPr>
              <a:t>if </a:t>
            </a: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math.floor(n) != n:</a:t>
            </a:r>
            <a:b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US" sz="1800" b="0" i="0" u="none" strike="noStrike" baseline="0" noProof="1">
                <a:solidFill>
                  <a:srgbClr val="0033B3"/>
                </a:solidFill>
                <a:latin typeface="Consolas" panose="020B0609020204030204" pitchFamily="49" charset="0"/>
              </a:rPr>
              <a:t>raise </a:t>
            </a:r>
            <a:r>
              <a:rPr lang="en-US" sz="1800" b="0" i="0" u="none" strike="noStrike" baseline="0" noProof="1">
                <a:solidFill>
                  <a:srgbClr val="000080"/>
                </a:solidFill>
                <a:latin typeface="Consolas" panose="020B0609020204030204" pitchFamily="49" charset="0"/>
              </a:rPr>
              <a:t>ValueError</a:t>
            </a: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en-US" sz="1800" b="0" i="0" u="none" strike="noStrike" baseline="0" noProof="1">
                <a:solidFill>
                  <a:srgbClr val="067D17"/>
                </a:solidFill>
                <a:latin typeface="Consolas" panose="020B0609020204030204" pitchFamily="49" charset="0"/>
              </a:rPr>
              <a:t>"n must be exact integer"</a:t>
            </a: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)</a:t>
            </a:r>
            <a:b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sz="1800" b="0" i="0" u="none" strike="noStrike" baseline="0" noProof="1">
                <a:solidFill>
                  <a:srgbClr val="0033B3"/>
                </a:solidFill>
                <a:latin typeface="Consolas" panose="020B0609020204030204" pitchFamily="49" charset="0"/>
              </a:rPr>
              <a:t>if </a:t>
            </a: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n+</a:t>
            </a:r>
            <a:r>
              <a:rPr lang="en-US" sz="1800" b="0" i="0" u="none" strike="noStrike" baseline="0" noProof="1">
                <a:solidFill>
                  <a:srgbClr val="1750EB"/>
                </a:solidFill>
                <a:latin typeface="Consolas" panose="020B0609020204030204" pitchFamily="49" charset="0"/>
              </a:rPr>
              <a:t>1 </a:t>
            </a: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== n:  </a:t>
            </a:r>
            <a: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  <a:t># catch a value like 1e300</a:t>
            </a:r>
            <a:b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</a:br>
            <a: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  <a:t>        </a:t>
            </a:r>
            <a:r>
              <a:rPr lang="en-US" sz="1800" b="0" i="0" u="none" strike="noStrike" baseline="0" noProof="1">
                <a:solidFill>
                  <a:srgbClr val="0033B3"/>
                </a:solidFill>
                <a:latin typeface="Consolas" panose="020B0609020204030204" pitchFamily="49" charset="0"/>
              </a:rPr>
              <a:t>raise </a:t>
            </a:r>
            <a:r>
              <a:rPr lang="en-US" sz="1800" b="0" i="0" u="none" strike="noStrike" baseline="0" noProof="1">
                <a:solidFill>
                  <a:srgbClr val="000080"/>
                </a:solidFill>
                <a:latin typeface="Consolas" panose="020B0609020204030204" pitchFamily="49" charset="0"/>
              </a:rPr>
              <a:t>OverflowError</a:t>
            </a: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en-US" sz="1800" b="0" i="0" u="none" strike="noStrike" baseline="0" noProof="1">
                <a:solidFill>
                  <a:srgbClr val="067D17"/>
                </a:solidFill>
                <a:latin typeface="Consolas" panose="020B0609020204030204" pitchFamily="49" charset="0"/>
              </a:rPr>
              <a:t>"n too large"</a:t>
            </a: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)</a:t>
            </a:r>
            <a:b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    result = </a:t>
            </a:r>
            <a:r>
              <a:rPr lang="en-US" sz="1800" b="0" i="0" u="none" strike="noStrike" baseline="0" noProof="1">
                <a:solidFill>
                  <a:srgbClr val="1750EB"/>
                </a:solidFill>
                <a:latin typeface="Consolas" panose="020B0609020204030204" pitchFamily="49" charset="0"/>
              </a:rPr>
              <a:t>1</a:t>
            </a:r>
            <a:br>
              <a:rPr lang="en-US" sz="1800" b="0" i="0" u="none" strike="noStrike" baseline="0" noProof="1">
                <a:solidFill>
                  <a:srgbClr val="1750EB"/>
                </a:solidFill>
                <a:latin typeface="Consolas" panose="020B0609020204030204" pitchFamily="49" charset="0"/>
              </a:rPr>
            </a:br>
            <a:r>
              <a:rPr lang="en-US" sz="1800" b="0" i="0" u="none" strike="noStrike" baseline="0" noProof="1">
                <a:solidFill>
                  <a:srgbClr val="1750EB"/>
                </a:solidFill>
                <a:latin typeface="Consolas" panose="020B0609020204030204" pitchFamily="49" charset="0"/>
              </a:rPr>
              <a:t>    </a:t>
            </a: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factor = </a:t>
            </a:r>
            <a:r>
              <a:rPr lang="en-US" sz="1800" b="0" i="0" u="none" strike="noStrike" baseline="0" noProof="1">
                <a:solidFill>
                  <a:srgbClr val="1750EB"/>
                </a:solidFill>
                <a:latin typeface="Consolas" panose="020B0609020204030204" pitchFamily="49" charset="0"/>
              </a:rPr>
              <a:t>2</a:t>
            </a:r>
            <a:br>
              <a:rPr lang="en-US" sz="1800" b="0" i="0" u="none" strike="noStrike" baseline="0" noProof="1">
                <a:solidFill>
                  <a:srgbClr val="1750EB"/>
                </a:solidFill>
                <a:latin typeface="Consolas" panose="020B0609020204030204" pitchFamily="49" charset="0"/>
              </a:rPr>
            </a:br>
            <a:r>
              <a:rPr lang="en-US" sz="1800" b="0" i="0" u="none" strike="noStrike" baseline="0" noProof="1">
                <a:solidFill>
                  <a:srgbClr val="1750EB"/>
                </a:solidFill>
                <a:latin typeface="Consolas" panose="020B0609020204030204" pitchFamily="49" charset="0"/>
              </a:rPr>
              <a:t>    </a:t>
            </a:r>
            <a:r>
              <a:rPr lang="en-US" sz="1800" b="0" i="0" u="none" strike="noStrike" baseline="0" noProof="1">
                <a:solidFill>
                  <a:srgbClr val="0033B3"/>
                </a:solidFill>
                <a:latin typeface="Consolas" panose="020B0609020204030204" pitchFamily="49" charset="0"/>
              </a:rPr>
              <a:t>while </a:t>
            </a: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factor &lt;= n:</a:t>
            </a:r>
            <a:b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        result *= factor</a:t>
            </a:r>
            <a:b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        factor += </a:t>
            </a:r>
            <a:r>
              <a:rPr lang="en-US" sz="1800" b="0" i="0" u="none" strike="noStrike" baseline="0" noProof="1">
                <a:solidFill>
                  <a:srgbClr val="1750EB"/>
                </a:solidFill>
                <a:latin typeface="Consolas" panose="020B0609020204030204" pitchFamily="49" charset="0"/>
              </a:rPr>
              <a:t>1</a:t>
            </a:r>
            <a:br>
              <a:rPr lang="en-US" sz="1800" b="0" i="0" u="none" strike="noStrike" baseline="0" noProof="1">
                <a:solidFill>
                  <a:srgbClr val="1750EB"/>
                </a:solidFill>
                <a:latin typeface="Consolas" panose="020B0609020204030204" pitchFamily="49" charset="0"/>
              </a:rPr>
            </a:br>
            <a:r>
              <a:rPr lang="en-US" sz="1800" b="0" i="0" u="none" strike="noStrike" baseline="0" noProof="1">
                <a:solidFill>
                  <a:srgbClr val="1750EB"/>
                </a:solidFill>
                <a:latin typeface="Consolas" panose="020B0609020204030204" pitchFamily="49" charset="0"/>
              </a:rPr>
              <a:t>    </a:t>
            </a:r>
            <a:r>
              <a:rPr lang="en-US" sz="1800" b="0" i="0" u="none" strike="noStrike" baseline="0" noProof="1">
                <a:solidFill>
                  <a:srgbClr val="0033B3"/>
                </a:solidFill>
                <a:latin typeface="Consolas" panose="020B0609020204030204" pitchFamily="49" charset="0"/>
              </a:rPr>
              <a:t>return </a:t>
            </a: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result</a:t>
            </a:r>
            <a:endParaRPr lang="en-US" sz="1800" noProof="1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endParaRPr lang="en-US" sz="1800" b="0" i="0" u="none" strike="noStrike" baseline="0" noProof="1">
              <a:solidFill>
                <a:srgbClr val="080808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0078071-A73E-4E08-B43B-71CC6CC86844}"/>
              </a:ext>
            </a:extLst>
          </p:cNvPr>
          <p:cNvCxnSpPr>
            <a:cxnSpLocks/>
          </p:cNvCxnSpPr>
          <p:nvPr/>
        </p:nvCxnSpPr>
        <p:spPr>
          <a:xfrm>
            <a:off x="1051560" y="598322"/>
            <a:ext cx="972457" cy="0"/>
          </a:xfrm>
          <a:prstGeom prst="line">
            <a:avLst/>
          </a:prstGeom>
          <a:ln w="635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B78E8E-0071-4D25-9CB8-28219CD9531C}"/>
              </a:ext>
            </a:extLst>
          </p:cNvPr>
          <p:cNvCxnSpPr>
            <a:cxnSpLocks/>
          </p:cNvCxnSpPr>
          <p:nvPr/>
        </p:nvCxnSpPr>
        <p:spPr>
          <a:xfrm>
            <a:off x="10365888" y="598322"/>
            <a:ext cx="7200000" cy="0"/>
          </a:xfrm>
          <a:prstGeom prst="line">
            <a:avLst/>
          </a:prstGeom>
          <a:ln w="635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0391D4F-D36A-44CF-A1E4-45D67EDB66B4}"/>
              </a:ext>
            </a:extLst>
          </p:cNvPr>
          <p:cNvSpPr txBox="1"/>
          <p:nvPr/>
        </p:nvSpPr>
        <p:spPr>
          <a:xfrm>
            <a:off x="2340000" y="288554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Quicksand"/>
                <a:sym typeface="Quicksand"/>
              </a:rPr>
              <a:t>What testing platforms are out there?</a:t>
            </a:r>
          </a:p>
        </p:txBody>
      </p:sp>
    </p:spTree>
    <p:extLst>
      <p:ext uri="{BB962C8B-B14F-4D97-AF65-F5344CB8AC3E}">
        <p14:creationId xmlns:p14="http://schemas.microsoft.com/office/powerpoint/2010/main" val="1695394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3"/>
            <a:r>
              <a:rPr lang="en-US" dirty="0"/>
              <a:t>What testing platforms are out there?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A0B4ED0-143F-4060-9206-308AFDCF6B91}"/>
              </a:ext>
            </a:extLst>
          </p:cNvPr>
          <p:cNvGrpSpPr/>
          <p:nvPr/>
        </p:nvGrpSpPr>
        <p:grpSpPr>
          <a:xfrm>
            <a:off x="10658106" y="1324085"/>
            <a:ext cx="7560000" cy="8679299"/>
            <a:chOff x="1677603" y="1341318"/>
            <a:chExt cx="7560000" cy="867929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585502-91ED-4FE6-A905-B3DA6DA6B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7603" y="1341318"/>
              <a:ext cx="7560000" cy="86792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endParaRPr>
            </a:p>
            <a:p>
              <a:r>
                <a:rPr lang="en-GB" sz="1800" b="0" i="0" noProof="1">
                  <a:solidFill>
                    <a:srgbClr val="0033B3"/>
                  </a:solidFill>
                  <a:latin typeface="Consolas" panose="020B0609020204030204" pitchFamily="49" charset="0"/>
                </a:rPr>
                <a:t>import </a:t>
              </a: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pytest</a:t>
              </a: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33B3"/>
                  </a:solidFill>
                  <a:latin typeface="Consolas" panose="020B0609020204030204" pitchFamily="49" charset="0"/>
                </a:rPr>
                <a:t>from </a:t>
              </a: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src.utils </a:t>
              </a:r>
              <a:r>
                <a:rPr lang="en-GB" sz="1800" b="0" i="0" noProof="1">
                  <a:solidFill>
                    <a:srgbClr val="0033B3"/>
                  </a:solidFill>
                  <a:latin typeface="Consolas" panose="020B0609020204030204" pitchFamily="49" charset="0"/>
                </a:rPr>
                <a:t>import </a:t>
              </a: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Connection</a:t>
              </a: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9E880D"/>
                  </a:solidFill>
                  <a:latin typeface="Consolas" panose="020B0609020204030204" pitchFamily="49" charset="0"/>
                </a:rPr>
                <a:t>@pytest.fixture</a:t>
              </a: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(</a:t>
              </a:r>
              <a:r>
                <a:rPr lang="en-GB" sz="1800" b="0" i="0" noProof="1">
                  <a:solidFill>
                    <a:srgbClr val="660099"/>
                  </a:solidFill>
                  <a:latin typeface="Consolas" panose="020B0609020204030204" pitchFamily="49" charset="0"/>
                </a:rPr>
                <a:t>scope</a:t>
              </a: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=</a:t>
              </a:r>
              <a:r>
                <a:rPr lang="en-GB" sz="1800" b="0" i="0" noProof="1">
                  <a:solidFill>
                    <a:srgbClr val="067D17"/>
                  </a:solidFill>
                  <a:latin typeface="Consolas" panose="020B0609020204030204" pitchFamily="49" charset="0"/>
                </a:rPr>
                <a:t>'session'</a:t>
              </a: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)</a:t>
              </a: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33B3"/>
                  </a:solidFill>
                  <a:latin typeface="Consolas" panose="020B0609020204030204" pitchFamily="49" charset="0"/>
                </a:rPr>
                <a:t>def </a:t>
              </a:r>
              <a:r>
                <a:rPr lang="en-GB" sz="1800" b="0" i="0" noProof="1">
                  <a:solidFill>
                    <a:srgbClr val="00627A"/>
                  </a:solidFill>
                  <a:latin typeface="Consolas" panose="020B0609020204030204" pitchFamily="49" charset="0"/>
                </a:rPr>
                <a:t>connection</a:t>
              </a: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():</a:t>
              </a: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    conn = Connection()</a:t>
              </a: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0" i="0" noProof="1">
                  <a:solidFill>
                    <a:srgbClr val="0033B3"/>
                  </a:solidFill>
                  <a:latin typeface="Consolas" panose="020B0609020204030204" pitchFamily="49" charset="0"/>
                </a:rPr>
                <a:t>yield </a:t>
              </a: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conn</a:t>
              </a: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    conn.close()</a:t>
              </a: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9E880D"/>
                  </a:solidFill>
                  <a:latin typeface="Consolas" panose="020B0609020204030204" pitchFamily="49" charset="0"/>
                </a:rPr>
                <a:t>@pytest.fixture</a:t>
              </a:r>
              <a:br>
                <a:rPr lang="en-GB" sz="1800" b="0" i="0" noProof="1">
                  <a:solidFill>
                    <a:srgbClr val="9E880D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33B3"/>
                  </a:solidFill>
                  <a:latin typeface="Consolas" panose="020B0609020204030204" pitchFamily="49" charset="0"/>
                </a:rPr>
                <a:t>def </a:t>
              </a:r>
              <a:r>
                <a:rPr lang="en-GB" sz="1800" b="0" i="0" noProof="1">
                  <a:solidFill>
                    <a:srgbClr val="00627A"/>
                  </a:solidFill>
                  <a:latin typeface="Consolas" panose="020B0609020204030204" pitchFamily="49" charset="0"/>
                </a:rPr>
                <a:t>session</a:t>
              </a: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(connection):</a:t>
              </a: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    sess = connection.new_session()</a:t>
              </a: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0" i="0" noProof="1">
                  <a:solidFill>
                    <a:srgbClr val="0033B3"/>
                  </a:solidFill>
                  <a:latin typeface="Consolas" panose="020B0609020204030204" pitchFamily="49" charset="0"/>
                </a:rPr>
                <a:t>yield </a:t>
              </a: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sess</a:t>
              </a: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    sess.close()</a:t>
              </a: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33B3"/>
                  </a:solidFill>
                  <a:latin typeface="Consolas" panose="020B0609020204030204" pitchFamily="49" charset="0"/>
                </a:rPr>
                <a:t>def </a:t>
              </a:r>
              <a:r>
                <a:rPr lang="en-GB" sz="1800" b="0" i="0" noProof="1">
                  <a:solidFill>
                    <a:srgbClr val="00627A"/>
                  </a:solidFill>
                  <a:latin typeface="Consolas" panose="020B0609020204030204" pitchFamily="49" charset="0"/>
                </a:rPr>
                <a:t>test_boolean</a:t>
              </a: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(session):</a:t>
              </a: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0" i="0" noProof="1">
                  <a:solidFill>
                    <a:srgbClr val="0033B3"/>
                  </a:solidFill>
                  <a:latin typeface="Consolas" panose="020B0609020204030204" pitchFamily="49" charset="0"/>
                </a:rPr>
                <a:t>assert </a:t>
              </a: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session.is_up()</a:t>
              </a: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33B3"/>
                  </a:solidFill>
                  <a:latin typeface="Consolas" panose="020B0609020204030204" pitchFamily="49" charset="0"/>
                </a:rPr>
                <a:t>def </a:t>
              </a:r>
              <a:r>
                <a:rPr lang="en-GB" sz="1800" b="0" i="0" noProof="1">
                  <a:solidFill>
                    <a:srgbClr val="00627A"/>
                  </a:solidFill>
                  <a:latin typeface="Consolas" panose="020B0609020204030204" pitchFamily="49" charset="0"/>
                </a:rPr>
                <a:t>test_session_status</a:t>
              </a: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(session):</a:t>
              </a: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0" i="0" noProof="1">
                  <a:solidFill>
                    <a:srgbClr val="0033B3"/>
                  </a:solidFill>
                  <a:latin typeface="Consolas" panose="020B0609020204030204" pitchFamily="49" charset="0"/>
                </a:rPr>
                <a:t>assert </a:t>
              </a: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session.status() == </a:t>
              </a:r>
              <a:r>
                <a:rPr lang="en-GB" sz="1800" b="0" i="0" noProof="1">
                  <a:solidFill>
                    <a:srgbClr val="067D17"/>
                  </a:solidFill>
                  <a:latin typeface="Consolas" panose="020B0609020204030204" pitchFamily="49" charset="0"/>
                </a:rPr>
                <a:t>"running"</a:t>
              </a:r>
              <a:br>
                <a:rPr lang="en-GB" sz="1800" b="0" i="0" noProof="1">
                  <a:solidFill>
                    <a:srgbClr val="067D17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67D17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67D17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9E880D"/>
                  </a:solidFill>
                  <a:latin typeface="Consolas" panose="020B0609020204030204" pitchFamily="49" charset="0"/>
                </a:rPr>
                <a:t>@pytest.mark.parametrize</a:t>
              </a: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(</a:t>
              </a:r>
              <a:r>
                <a:rPr lang="en-GB" sz="1800" b="0" i="0" noProof="1">
                  <a:solidFill>
                    <a:srgbClr val="067D17"/>
                  </a:solidFill>
                  <a:latin typeface="Consolas" panose="020B0609020204030204" pitchFamily="49" charset="0"/>
                </a:rPr>
                <a:t>'i'</a:t>
              </a: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, </a:t>
              </a:r>
              <a:r>
                <a:rPr lang="en-GB" sz="1800" b="0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range</a:t>
              </a: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(</a:t>
              </a:r>
              <a:r>
                <a:rPr lang="en-GB" sz="1800" b="0" i="0" noProof="1">
                  <a:solidFill>
                    <a:srgbClr val="1750EB"/>
                  </a:solidFill>
                  <a:latin typeface="Consolas" panose="020B0609020204030204" pitchFamily="49" charset="0"/>
                </a:rPr>
                <a:t>10</a:t>
              </a: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))</a:t>
              </a: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33B3"/>
                  </a:solidFill>
                  <a:latin typeface="Consolas" panose="020B0609020204030204" pitchFamily="49" charset="0"/>
                </a:rPr>
                <a:t>def </a:t>
              </a:r>
              <a:r>
                <a:rPr lang="en-GB" sz="1800" b="0" i="0" noProof="1">
                  <a:solidFill>
                    <a:srgbClr val="00627A"/>
                  </a:solidFill>
                  <a:latin typeface="Consolas" panose="020B0609020204030204" pitchFamily="49" charset="0"/>
                </a:rPr>
                <a:t>test_multi_param_stuff</a:t>
              </a: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(i):</a:t>
              </a: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0" i="0" noProof="1">
                  <a:solidFill>
                    <a:srgbClr val="0033B3"/>
                  </a:solidFill>
                  <a:latin typeface="Consolas" panose="020B0609020204030204" pitchFamily="49" charset="0"/>
                </a:rPr>
                <a:t>assert </a:t>
              </a:r>
              <a:r>
                <a:rPr lang="en-GB" sz="1800" b="0" i="0" noProof="1">
                  <a:solidFill>
                    <a:srgbClr val="1750EB"/>
                  </a:solidFill>
                  <a:latin typeface="Consolas" panose="020B0609020204030204" pitchFamily="49" charset="0"/>
                </a:rPr>
                <a:t>0 </a:t>
              </a: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== I</a:t>
              </a:r>
              <a:endParaRPr lang="en-GB" sz="1800" noProof="1">
                <a:solidFill>
                  <a:srgbClr val="080808"/>
                </a:solidFill>
                <a:latin typeface="Consolas" panose="020B0609020204030204" pitchFamily="49" charset="0"/>
              </a:endParaRPr>
            </a:p>
            <a:p>
              <a:endPara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1028" name="Picture 4" descr="pytest · PyPI">
              <a:extLst>
                <a:ext uri="{FF2B5EF4-FFF2-40B4-BE49-F238E27FC236}">
                  <a16:creationId xmlns:a16="http://schemas.microsoft.com/office/drawing/2014/main" id="{BE6E58DA-506E-4DF6-A187-F0FB930C41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5719" y="1396307"/>
              <a:ext cx="1511884" cy="1511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0821AEAF-D1E2-4019-A093-F4ACA8B6A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3134" y="1327313"/>
            <a:ext cx="7560000" cy="867929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sz="1800" b="0" i="0" noProof="1">
              <a:solidFill>
                <a:srgbClr val="0033B3"/>
              </a:solidFill>
              <a:latin typeface="Consolas" panose="020B0609020204030204" pitchFamily="49" charset="0"/>
            </a:endParaRPr>
          </a:p>
          <a:p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from 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unittest </a:t>
            </a: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import 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TestCase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from 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src.utils </a:t>
            </a: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import 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Connection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class 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TestExample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(TestCase):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noProof="1">
                <a:solidFill>
                  <a:srgbClr val="9E880D"/>
                </a:solidFill>
                <a:latin typeface="Consolas" panose="020B0609020204030204" pitchFamily="49" charset="0"/>
              </a:rPr>
              <a:t>@classmethod</a:t>
            </a:r>
            <a:br>
              <a:rPr lang="en-GB" sz="1800" b="0" i="0" noProof="1">
                <a:solidFill>
                  <a:srgbClr val="9E880D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9E880D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def </a:t>
            </a:r>
            <a:r>
              <a:rPr lang="en-GB" sz="1800" b="0" i="0" noProof="1">
                <a:solidFill>
                  <a:srgbClr val="00627A"/>
                </a:solidFill>
                <a:latin typeface="Consolas" panose="020B0609020204030204" pitchFamily="49" charset="0"/>
              </a:rPr>
              <a:t>setUpClass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cls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):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cls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.conn = Connection()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noProof="1">
                <a:solidFill>
                  <a:srgbClr val="9E880D"/>
                </a:solidFill>
                <a:latin typeface="Consolas" panose="020B0609020204030204" pitchFamily="49" charset="0"/>
              </a:rPr>
              <a:t>@classmethod</a:t>
            </a:r>
            <a:br>
              <a:rPr lang="en-GB" sz="1800" b="0" i="0" noProof="1">
                <a:solidFill>
                  <a:srgbClr val="9E880D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9E880D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def </a:t>
            </a:r>
            <a:r>
              <a:rPr lang="en-GB" sz="1800" b="0" i="0" noProof="1">
                <a:solidFill>
                  <a:srgbClr val="00627A"/>
                </a:solidFill>
                <a:latin typeface="Consolas" panose="020B0609020204030204" pitchFamily="49" charset="0"/>
              </a:rPr>
              <a:t>tearDownClass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cls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):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cls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.conn.close()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def </a:t>
            </a:r>
            <a:r>
              <a:rPr lang="en-GB" sz="1800" b="0" i="0" noProof="1">
                <a:solidFill>
                  <a:srgbClr val="00627A"/>
                </a:solidFill>
                <a:latin typeface="Consolas" panose="020B0609020204030204" pitchFamily="49" charset="0"/>
              </a:rPr>
              <a:t>setUp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):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.sess = 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.conn.new_session()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def </a:t>
            </a:r>
            <a:r>
              <a:rPr lang="en-GB" sz="1800" b="0" i="0" noProof="1">
                <a:solidFill>
                  <a:srgbClr val="00627A"/>
                </a:solidFill>
                <a:latin typeface="Consolas" panose="020B0609020204030204" pitchFamily="49" charset="0"/>
              </a:rPr>
              <a:t>tearDown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):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.sess.close()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def </a:t>
            </a:r>
            <a:r>
              <a:rPr lang="en-GB" sz="1800" b="0" i="0" noProof="1">
                <a:solidFill>
                  <a:srgbClr val="00627A"/>
                </a:solidFill>
                <a:latin typeface="Consolas" panose="020B0609020204030204" pitchFamily="49" charset="0"/>
              </a:rPr>
              <a:t>test_boolean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):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.assertTrue(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.sess.is_up())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def </a:t>
            </a:r>
            <a:r>
              <a:rPr lang="en-GB" sz="1800" b="0" i="0" noProof="1">
                <a:solidFill>
                  <a:srgbClr val="00627A"/>
                </a:solidFill>
                <a:latin typeface="Consolas" panose="020B0609020204030204" pitchFamily="49" charset="0"/>
              </a:rPr>
              <a:t>test_session_status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):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.assertEqual(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.sess.status(), </a:t>
            </a:r>
            <a:r>
              <a:rPr lang="en-GB" sz="1800" b="0" i="0" noProof="1">
                <a:solidFill>
                  <a:srgbClr val="067D17"/>
                </a:solidFill>
                <a:latin typeface="Consolas" panose="020B0609020204030204" pitchFamily="49" charset="0"/>
              </a:rPr>
              <a:t>"running"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)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def </a:t>
            </a:r>
            <a:r>
              <a:rPr lang="en-GB" sz="1800" b="0" i="0" noProof="1">
                <a:solidFill>
                  <a:srgbClr val="00627A"/>
                </a:solidFill>
                <a:latin typeface="Consolas" panose="020B0609020204030204" pitchFamily="49" charset="0"/>
              </a:rPr>
              <a:t>test_multi_param_stuff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):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for 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i </a:t>
            </a: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in </a:t>
            </a:r>
            <a:r>
              <a:rPr lang="en-GB" sz="1800" b="0" i="0" noProof="1">
                <a:solidFill>
                  <a:srgbClr val="000080"/>
                </a:solidFill>
                <a:latin typeface="Consolas" panose="020B0609020204030204" pitchFamily="49" charset="0"/>
              </a:rPr>
              <a:t>range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noProof="1">
                <a:solidFill>
                  <a:srgbClr val="1750EB"/>
                </a:solidFill>
                <a:latin typeface="Consolas" panose="020B0609020204030204" pitchFamily="49" charset="0"/>
              </a:rPr>
              <a:t>10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):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with 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.subTest(i):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.assertEqual(</a:t>
            </a:r>
            <a:r>
              <a:rPr lang="en-GB" sz="1800" b="0" i="0" noProof="1">
                <a:solidFill>
                  <a:srgbClr val="1750EB"/>
                </a:solidFill>
                <a:latin typeface="Consolas" panose="020B0609020204030204" pitchFamily="49" charset="0"/>
              </a:rPr>
              <a:t>0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, i)</a:t>
            </a:r>
            <a:endParaRPr lang="en-GB" sz="1800" noProof="1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endParaRPr lang="en-GB" sz="1800" b="0" i="0" noProof="1">
              <a:solidFill>
                <a:srgbClr val="080808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EAB44F2-D874-4254-AB53-619CE2C8BBDE}"/>
              </a:ext>
            </a:extLst>
          </p:cNvPr>
          <p:cNvGrpSpPr/>
          <p:nvPr/>
        </p:nvGrpSpPr>
        <p:grpSpPr>
          <a:xfrm>
            <a:off x="7059829" y="1538452"/>
            <a:ext cx="1890905" cy="894781"/>
            <a:chOff x="899886" y="2133600"/>
            <a:chExt cx="2902856" cy="137363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3E96E13-3E21-45D1-9D6E-B74B6D3B3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30387" y="2983364"/>
              <a:ext cx="1419225" cy="523875"/>
            </a:xfrm>
            <a:prstGeom prst="rect">
              <a:avLst/>
            </a:prstGeom>
          </p:spPr>
        </p:pic>
        <p:pic>
          <p:nvPicPr>
            <p:cNvPr id="1026" name="Picture 2" descr="Python programmeren - flexibele en begrijpelijke programmeertaal - c't">
              <a:extLst>
                <a:ext uri="{FF2B5EF4-FFF2-40B4-BE49-F238E27FC236}">
                  <a16:creationId xmlns:a16="http://schemas.microsoft.com/office/drawing/2014/main" id="{52F9E8BB-1D91-4ED4-AA93-5A03C0184E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11" t="10221" r="11241" b="8901"/>
            <a:stretch/>
          </p:blipFill>
          <p:spPr bwMode="auto">
            <a:xfrm>
              <a:off x="899886" y="2133600"/>
              <a:ext cx="2902856" cy="1001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3857CD-0AD6-44B2-9750-E109DC41E14E}"/>
              </a:ext>
            </a:extLst>
          </p:cNvPr>
          <p:cNvSpPr txBox="1"/>
          <p:nvPr/>
        </p:nvSpPr>
        <p:spPr>
          <a:xfrm>
            <a:off x="2340000" y="288554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Quicksand"/>
                <a:sym typeface="Quicksand"/>
              </a:rPr>
              <a:t>What testing platforms are out there?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49AC16-3FF5-4399-BABB-BB8CEEBA2288}"/>
              </a:ext>
            </a:extLst>
          </p:cNvPr>
          <p:cNvGrpSpPr/>
          <p:nvPr/>
        </p:nvGrpSpPr>
        <p:grpSpPr>
          <a:xfrm>
            <a:off x="1051560" y="598335"/>
            <a:ext cx="16514328" cy="0"/>
            <a:chOff x="1051560" y="-226423"/>
            <a:chExt cx="16514328" cy="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B318673-2D4D-447B-9EF7-BF913095C675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7238D65-17B4-4C72-891D-5582DA76EBA7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506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B768C-EF51-4E06-A656-BEF2F4E5F79C}"/>
              </a:ext>
            </a:extLst>
          </p:cNvPr>
          <p:cNvSpPr txBox="1"/>
          <p:nvPr/>
        </p:nvSpPr>
        <p:spPr>
          <a:xfrm>
            <a:off x="2340000" y="2278713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Quicksand"/>
                <a:sym typeface="Quicksand"/>
              </a:rPr>
              <a:t>What testing platforms are out there?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BB0798B-9005-4EAB-A5F9-F9C30FAE54DD}"/>
              </a:ext>
            </a:extLst>
          </p:cNvPr>
          <p:cNvGrpSpPr/>
          <p:nvPr/>
        </p:nvGrpSpPr>
        <p:grpSpPr>
          <a:xfrm>
            <a:off x="1051560" y="3735968"/>
            <a:ext cx="16514328" cy="0"/>
            <a:chOff x="1051560" y="-226423"/>
            <a:chExt cx="16514328" cy="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A6887D1-962A-44F7-A748-C6789078F998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52FD0C6-21C9-4C0B-AFA3-DE24A6C76454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95C93D6-4B46-434F-9F99-8B62D1042E67}"/>
              </a:ext>
            </a:extLst>
          </p:cNvPr>
          <p:cNvSpPr txBox="1"/>
          <p:nvPr/>
        </p:nvSpPr>
        <p:spPr>
          <a:xfrm>
            <a:off x="2340000" y="3410718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many tests should you write?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77339-3877-4BDE-BAF9-06EA47E56743}"/>
              </a:ext>
            </a:extLst>
          </p:cNvPr>
          <p:cNvSpPr txBox="1"/>
          <p:nvPr/>
        </p:nvSpPr>
        <p:spPr>
          <a:xfrm>
            <a:off x="2340000" y="4542723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make tests fast?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127EAA-E978-4280-AF67-5FBF7CD7F7EA}"/>
              </a:ext>
            </a:extLst>
          </p:cNvPr>
          <p:cNvSpPr txBox="1"/>
          <p:nvPr/>
        </p:nvSpPr>
        <p:spPr>
          <a:xfrm>
            <a:off x="2340000" y="5674728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What is test driven development?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BC3622-6AF1-4B67-9733-78612D294296}"/>
              </a:ext>
            </a:extLst>
          </p:cNvPr>
          <p:cNvSpPr txBox="1"/>
          <p:nvPr/>
        </p:nvSpPr>
        <p:spPr>
          <a:xfrm>
            <a:off x="2340000" y="6806733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integrate test in your CI/CD?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9A2F5-FFCB-4FDD-AA6D-5A7AE234708B}"/>
              </a:ext>
            </a:extLst>
          </p:cNvPr>
          <p:cNvSpPr txBox="1"/>
          <p:nvPr/>
        </p:nvSpPr>
        <p:spPr>
          <a:xfrm>
            <a:off x="2340000" y="7938739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test for Data Science?</a:t>
            </a:r>
            <a:endParaRPr lang="en-GB" sz="3200" b="1" dirty="0">
              <a:solidFill>
                <a:schemeClr val="lt1"/>
              </a:solidFill>
              <a:latin typeface="Quicksand"/>
              <a:sym typeface="Quicksand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AD135F7-E05A-4264-A148-7FB793DCE138}"/>
              </a:ext>
            </a:extLst>
          </p:cNvPr>
          <p:cNvGrpSpPr/>
          <p:nvPr/>
        </p:nvGrpSpPr>
        <p:grpSpPr>
          <a:xfrm>
            <a:off x="363967" y="11535277"/>
            <a:ext cx="16514328" cy="0"/>
            <a:chOff x="1051560" y="-226423"/>
            <a:chExt cx="16514328" cy="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88146C9-F5C7-4B33-8E1F-9040961B1F05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FE56F8D-ECCE-407F-ACD1-8654672FD297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9056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C2749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C2749"/>
                                      </p:to>
                                    </p:animClr>
                                    <p:set>
                                      <p:cBhvr>
                                        <p:cTn id="8" dur="2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3"/>
            <a:r>
              <a:rPr lang="en-US" dirty="0"/>
              <a:t>How many tests should you write?</a:t>
            </a:r>
          </a:p>
        </p:txBody>
      </p:sp>
      <p:sp>
        <p:nvSpPr>
          <p:cNvPr id="14" name="Google Shape;282;p37">
            <a:extLst>
              <a:ext uri="{FF2B5EF4-FFF2-40B4-BE49-F238E27FC236}">
                <a16:creationId xmlns:a16="http://schemas.microsoft.com/office/drawing/2014/main" id="{E0576162-70A0-4D64-B3BC-02091FB7C6A2}"/>
              </a:ext>
            </a:extLst>
          </p:cNvPr>
          <p:cNvSpPr txBox="1">
            <a:spLocks/>
          </p:cNvSpPr>
          <p:nvPr/>
        </p:nvSpPr>
        <p:spPr>
          <a:xfrm>
            <a:off x="1796199" y="2140675"/>
            <a:ext cx="6935426" cy="243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00" lvl="1">
              <a:lnSpc>
                <a:spcPct val="131250"/>
              </a:lnSpc>
            </a:pPr>
            <a:r>
              <a:rPr lang="en-US" sz="2800" b="1" dirty="0">
                <a:solidFill>
                  <a:schemeClr val="accent1"/>
                </a:solidFill>
                <a:latin typeface="Quicksand" panose="020B0604020202020204" charset="0"/>
              </a:rPr>
              <a:t>Tests will…</a:t>
            </a:r>
          </a:p>
          <a:p>
            <a:pPr marL="746550" lvl="1" indent="-742950">
              <a:lnSpc>
                <a:spcPct val="13125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C2749"/>
                </a:solidFill>
                <a:latin typeface="Muli"/>
                <a:ea typeface="Muli"/>
                <a:cs typeface="Muli"/>
                <a:sym typeface="Muli"/>
              </a:rPr>
              <a:t>…detect errors/bugs.</a:t>
            </a:r>
          </a:p>
          <a:p>
            <a:pPr marL="746550" lvl="1" indent="-742950">
              <a:lnSpc>
                <a:spcPct val="13125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C2749"/>
                </a:solidFill>
                <a:latin typeface="Muli"/>
                <a:ea typeface="Muli"/>
                <a:cs typeface="Muli"/>
                <a:sym typeface="Muli"/>
              </a:rPr>
              <a:t>…prove correctness of code.</a:t>
            </a:r>
          </a:p>
          <a:p>
            <a:pPr marL="746550" lvl="1" indent="-742950">
              <a:lnSpc>
                <a:spcPct val="13125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C2749"/>
                </a:solidFill>
                <a:latin typeface="Muli"/>
                <a:ea typeface="Muli"/>
                <a:cs typeface="Muli"/>
                <a:sym typeface="Muli"/>
              </a:rPr>
              <a:t>…ensure faster maintenance.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2CABF89-D40B-4678-801D-2E57F0F96FFF}"/>
              </a:ext>
            </a:extLst>
          </p:cNvPr>
          <p:cNvGrpSpPr/>
          <p:nvPr/>
        </p:nvGrpSpPr>
        <p:grpSpPr>
          <a:xfrm>
            <a:off x="1051560" y="580400"/>
            <a:ext cx="16514328" cy="0"/>
            <a:chOff x="1051560" y="-226423"/>
            <a:chExt cx="16514328" cy="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CB591E6-C278-4B38-9B06-4C8AFF9DF171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D506BA4-9507-42EB-B6D2-98DA01F7BDE2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FEE01DF-81A5-43EA-8589-BD0016137145}"/>
              </a:ext>
            </a:extLst>
          </p:cNvPr>
          <p:cNvSpPr txBox="1"/>
          <p:nvPr/>
        </p:nvSpPr>
        <p:spPr>
          <a:xfrm>
            <a:off x="2340000" y="255150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Quicksand"/>
                <a:sym typeface="Quicksand"/>
              </a:rPr>
              <a:t>How many tests should you write?</a:t>
            </a:r>
          </a:p>
        </p:txBody>
      </p:sp>
      <p:sp>
        <p:nvSpPr>
          <p:cNvPr id="11" name="Google Shape;282;p37">
            <a:extLst>
              <a:ext uri="{FF2B5EF4-FFF2-40B4-BE49-F238E27FC236}">
                <a16:creationId xmlns:a16="http://schemas.microsoft.com/office/drawing/2014/main" id="{83963D78-ABE6-44AF-B30F-297841B6670D}"/>
              </a:ext>
            </a:extLst>
          </p:cNvPr>
          <p:cNvSpPr txBox="1">
            <a:spLocks/>
          </p:cNvSpPr>
          <p:nvPr/>
        </p:nvSpPr>
        <p:spPr>
          <a:xfrm>
            <a:off x="1796199" y="5155813"/>
            <a:ext cx="6935426" cy="243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00" lvl="1">
              <a:lnSpc>
                <a:spcPct val="131250"/>
              </a:lnSpc>
            </a:pPr>
            <a:r>
              <a:rPr lang="en-US" sz="2800" b="1" dirty="0">
                <a:solidFill>
                  <a:schemeClr val="accent1"/>
                </a:solidFill>
                <a:latin typeface="Quicksand" panose="020B0604020202020204" charset="0"/>
              </a:rPr>
              <a:t>Guidelines: </a:t>
            </a:r>
          </a:p>
          <a:p>
            <a:pPr marL="746550" lvl="1" indent="-742950">
              <a:lnSpc>
                <a:spcPct val="13125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C2749"/>
                </a:solidFill>
                <a:latin typeface="Muli"/>
                <a:ea typeface="Muli"/>
                <a:cs typeface="Muli"/>
                <a:sym typeface="Muli"/>
              </a:rPr>
              <a:t>Aim for a test coverage &gt; </a:t>
            </a:r>
            <a:r>
              <a:rPr lang="en-US" sz="2500" dirty="0">
                <a:solidFill>
                  <a:srgbClr val="0C2749"/>
                </a:solidFill>
                <a:latin typeface="Muli"/>
                <a:ea typeface="Muli"/>
                <a:cs typeface="Muli"/>
                <a:sym typeface="Muli"/>
              </a:rPr>
              <a:t>80%.</a:t>
            </a:r>
          </a:p>
          <a:p>
            <a:pPr marL="746550" lvl="1" indent="-742950">
              <a:lnSpc>
                <a:spcPct val="13125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C2749"/>
                </a:solidFill>
                <a:latin typeface="Muli"/>
                <a:ea typeface="Muli"/>
                <a:cs typeface="Muli"/>
                <a:sym typeface="Muli"/>
              </a:rPr>
              <a:t>Write a test, before fixing a bug.</a:t>
            </a:r>
          </a:p>
        </p:txBody>
      </p:sp>
      <p:sp>
        <p:nvSpPr>
          <p:cNvPr id="12" name="Google Shape;282;p37">
            <a:extLst>
              <a:ext uri="{FF2B5EF4-FFF2-40B4-BE49-F238E27FC236}">
                <a16:creationId xmlns:a16="http://schemas.microsoft.com/office/drawing/2014/main" id="{BDD42584-0B11-4BA2-9E6F-E7886EFBBC04}"/>
              </a:ext>
            </a:extLst>
          </p:cNvPr>
          <p:cNvSpPr txBox="1">
            <a:spLocks/>
          </p:cNvSpPr>
          <p:nvPr/>
        </p:nvSpPr>
        <p:spPr>
          <a:xfrm>
            <a:off x="1796199" y="7586862"/>
            <a:ext cx="14598833" cy="243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00" lvl="1">
              <a:lnSpc>
                <a:spcPct val="131250"/>
              </a:lnSpc>
            </a:pPr>
            <a:r>
              <a:rPr lang="en-US" sz="2800" b="1" dirty="0">
                <a:solidFill>
                  <a:schemeClr val="accent1"/>
                </a:solidFill>
                <a:latin typeface="Quicksand" panose="020B0604020202020204" charset="0"/>
              </a:rPr>
              <a:t>Invoke: </a:t>
            </a:r>
          </a:p>
          <a:p>
            <a:pPr marL="3600" marR="0" lvl="2" indent="0" algn="l" defTabSz="914400" rtl="0" eaLnBrk="1" fontAlgn="auto" latinLnBrk="0" hangingPunct="1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CF1F3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	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ECF1F3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pytest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CF1F3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–-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ECF1F3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cov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CF1F3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	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ECF1F3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src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CF1F3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				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# Run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pytest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and show coverage of (files in)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src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.</a:t>
            </a:r>
          </a:p>
          <a:p>
            <a:pPr marL="3600" marR="0" lvl="2" indent="0" algn="l" defTabSz="914400" rtl="0" eaLnBrk="1" fontAlgn="auto" latinLnBrk="0" hangingPunct="1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CF1F3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	</a:t>
            </a:r>
            <a:r>
              <a:rPr lang="en-US" sz="2000" dirty="0" err="1">
                <a:solidFill>
                  <a:srgbClr val="ECF1F3">
                    <a:lumMod val="10000"/>
                  </a:srgbClr>
                </a:solidFill>
                <a:latin typeface="Consolas" panose="020B0609020204030204" pitchFamily="49" charset="0"/>
              </a:rPr>
              <a:t>pytest</a:t>
            </a:r>
            <a:r>
              <a:rPr lang="en-US" sz="2000" dirty="0">
                <a:solidFill>
                  <a:srgbClr val="ECF1F3">
                    <a:lumMod val="10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GB" sz="2000" dirty="0">
                <a:solidFill>
                  <a:srgbClr val="ECF1F3">
                    <a:lumMod val="10000"/>
                  </a:srgbClr>
                </a:solidFill>
                <a:latin typeface="Consolas" panose="020B0609020204030204" pitchFamily="49" charset="0"/>
              </a:rPr>
              <a:t>--</a:t>
            </a:r>
            <a:r>
              <a:rPr lang="en-GB" sz="2000" dirty="0" err="1">
                <a:solidFill>
                  <a:srgbClr val="ECF1F3">
                    <a:lumMod val="10000"/>
                  </a:srgbClr>
                </a:solidFill>
                <a:latin typeface="Consolas" panose="020B0609020204030204" pitchFamily="49" charset="0"/>
              </a:rPr>
              <a:t>cov</a:t>
            </a:r>
            <a:r>
              <a:rPr lang="en-GB" sz="2000" dirty="0">
                <a:solidFill>
                  <a:srgbClr val="ECF1F3">
                    <a:lumMod val="10000"/>
                  </a:srgbClr>
                </a:solidFill>
                <a:latin typeface="Consolas" panose="020B0609020204030204" pitchFamily="49" charset="0"/>
              </a:rPr>
              <a:t>-report html --</a:t>
            </a:r>
            <a:r>
              <a:rPr lang="en-GB" sz="2000" dirty="0" err="1">
                <a:solidFill>
                  <a:srgbClr val="ECF1F3">
                    <a:lumMod val="10000"/>
                  </a:srgbClr>
                </a:solidFill>
                <a:latin typeface="Consolas" panose="020B0609020204030204" pitchFamily="49" charset="0"/>
              </a:rPr>
              <a:t>cov</a:t>
            </a:r>
            <a:r>
              <a:rPr lang="en-GB" sz="2000" dirty="0">
                <a:solidFill>
                  <a:srgbClr val="ECF1F3">
                    <a:lumMod val="10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ECF1F3">
                    <a:lumMod val="10000"/>
                  </a:srgbClr>
                </a:solidFill>
                <a:latin typeface="Consolas" panose="020B0609020204030204" pitchFamily="49" charset="0"/>
              </a:rPr>
              <a:t>src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CF1F3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	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# Run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pytest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, coverage &amp; create report in html.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A9B7C6"/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  <a:p>
            <a:pPr marL="746550" lvl="1" indent="-742950">
              <a:lnSpc>
                <a:spcPct val="13125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C2749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400001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C2749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C2749"/>
                                      </p:to>
                                    </p:animClr>
                                    <p:set>
                                      <p:cBhvr>
                                        <p:cTn id="8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BDR Theme">
  <a:themeElements>
    <a:clrScheme name="Custom 1">
      <a:dk1>
        <a:srgbClr val="0C2749"/>
      </a:dk1>
      <a:lt1>
        <a:srgbClr val="FFFFFF"/>
      </a:lt1>
      <a:dk2>
        <a:srgbClr val="0C2749"/>
      </a:dk2>
      <a:lt2>
        <a:srgbClr val="ECF1F3"/>
      </a:lt2>
      <a:accent1>
        <a:srgbClr val="00B9AD"/>
      </a:accent1>
      <a:accent2>
        <a:srgbClr val="EE2F53"/>
      </a:accent2>
      <a:accent3>
        <a:srgbClr val="0C2749"/>
      </a:accent3>
      <a:accent4>
        <a:srgbClr val="00B9AD"/>
      </a:accent4>
      <a:accent5>
        <a:srgbClr val="EE2F53"/>
      </a:accent5>
      <a:accent6>
        <a:srgbClr val="0C2749"/>
      </a:accent6>
      <a:hlink>
        <a:srgbClr val="EE2F53"/>
      </a:hlink>
      <a:folHlink>
        <a:srgbClr val="BE244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9825</TotalTime>
  <Words>3760</Words>
  <Application>Microsoft Office PowerPoint</Application>
  <PresentationFormat>Custom</PresentationFormat>
  <Paragraphs>288</Paragraphs>
  <Slides>24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Quicksand</vt:lpstr>
      <vt:lpstr>Calibri</vt:lpstr>
      <vt:lpstr>Muli</vt:lpstr>
      <vt:lpstr>Consolas</vt:lpstr>
      <vt:lpstr>JetBrains Mono</vt:lpstr>
      <vt:lpstr>Arial</vt:lpstr>
      <vt:lpstr>Wingdings</vt:lpstr>
      <vt:lpstr>BDR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Derikx, Jasper (J.B.)</cp:lastModifiedBy>
  <cp:revision>14</cp:revision>
  <dcterms:modified xsi:type="dcterms:W3CDTF">2023-01-11T15:21:48Z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3c2282f-a952-4781-b943-52f7eb0fad02_Enabled">
    <vt:lpwstr>true</vt:lpwstr>
  </property>
  <property fmtid="{D5CDD505-2E9C-101B-9397-08002B2CF9AE}" pid="3" name="MSIP_Label_03c2282f-a952-4781-b943-52f7eb0fad02_SetDate">
    <vt:lpwstr>2022-03-01T14:08:18Z</vt:lpwstr>
  </property>
  <property fmtid="{D5CDD505-2E9C-101B-9397-08002B2CF9AE}" pid="4" name="MSIP_Label_03c2282f-a952-4781-b943-52f7eb0fad02_Method">
    <vt:lpwstr>Privileged</vt:lpwstr>
  </property>
  <property fmtid="{D5CDD505-2E9C-101B-9397-08002B2CF9AE}" pid="5" name="MSIP_Label_03c2282f-a952-4781-b943-52f7eb0fad02_Name">
    <vt:lpwstr>Public</vt:lpwstr>
  </property>
  <property fmtid="{D5CDD505-2E9C-101B-9397-08002B2CF9AE}" pid="6" name="MSIP_Label_03c2282f-a952-4781-b943-52f7eb0fad02_SiteId">
    <vt:lpwstr>a6b169f1-592b-4329-8f33-8db8903003c7</vt:lpwstr>
  </property>
  <property fmtid="{D5CDD505-2E9C-101B-9397-08002B2CF9AE}" pid="7" name="MSIP_Label_03c2282f-a952-4781-b943-52f7eb0fad02_ActionId">
    <vt:lpwstr>4fdf79fc-9003-48a3-9ad2-2db9e3f7ab1e</vt:lpwstr>
  </property>
  <property fmtid="{D5CDD505-2E9C-101B-9397-08002B2CF9AE}" pid="8" name="MSIP_Label_03c2282f-a952-4781-b943-52f7eb0fad02_ContentBits">
    <vt:lpwstr>0</vt:lpwstr>
  </property>
</Properties>
</file>